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64" r:id="rId5"/>
    <p:sldId id="265" r:id="rId6"/>
    <p:sldId id="266" r:id="rId7"/>
    <p:sldId id="260" r:id="rId8"/>
    <p:sldId id="263" r:id="rId9"/>
    <p:sldId id="258" r:id="rId10"/>
    <p:sldId id="261" r:id="rId11"/>
    <p:sldId id="262" r:id="rId12"/>
    <p:sldId id="279" r:id="rId13"/>
    <p:sldId id="271" r:id="rId14"/>
    <p:sldId id="272" r:id="rId15"/>
    <p:sldId id="273" r:id="rId16"/>
    <p:sldId id="274" r:id="rId17"/>
    <p:sldId id="275" r:id="rId18"/>
    <p:sldId id="268" r:id="rId19"/>
    <p:sldId id="267" r:id="rId20"/>
    <p:sldId id="269" r:id="rId21"/>
    <p:sldId id="270" r:id="rId22"/>
    <p:sldId id="278" r:id="rId23"/>
    <p:sldId id="276" r:id="rId24"/>
    <p:sldId id="277" r:id="rId25"/>
    <p:sldId id="280" r:id="rId26"/>
    <p:sldId id="283" r:id="rId27"/>
    <p:sldId id="281" r:id="rId28"/>
    <p:sldId id="282" r:id="rId29"/>
    <p:sldId id="284" r:id="rId30"/>
    <p:sldId id="285" r:id="rId31"/>
    <p:sldId id="287" r:id="rId32"/>
    <p:sldId id="286" r:id="rId33"/>
    <p:sldId id="288" r:id="rId34"/>
    <p:sldId id="289" r:id="rId3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C07A8-1FE3-44C9-90E9-4BB5ABD5FD1C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6F106-9368-4A60-8301-2DE1B5A6F4A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5032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6F106-9368-4A60-8301-2DE1B5A6F4AE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6969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6656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515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1089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1900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7933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8403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8444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3539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4520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8732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81138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11900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A4DFAE-7EE3-4601-B99C-98EFC6B4CC59}" type="datetime1">
              <a:rPr lang="it-IT"/>
              <a:pPr>
                <a:defRPr/>
              </a:pPr>
              <a:t>08/04/2019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830513" y="6311900"/>
            <a:ext cx="34829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119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D34ED-E813-4225-8222-AF93F3C4DBC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05117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7216C-A5AF-43EE-82B2-10AE84A43098}" type="datetimeFigureOut">
              <a:rPr lang="it-IT" altLang="it-IT"/>
              <a:pPr>
                <a:defRPr/>
              </a:pPr>
              <a:t>08/04/2019</a:t>
            </a:fld>
            <a:endParaRPr lang="it-IT" altLang="it-IT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3B6E5-FEAF-4662-B4B5-74A5B243C99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66167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DFBE5-FCE6-4745-8926-EE374B3B9C4B}" type="datetimeFigureOut">
              <a:rPr lang="it-IT" smtClean="0"/>
              <a:pPr/>
              <a:t>08/04/2019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D83A5-AA48-4949-AA23-86764168AF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56533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emf"/><Relationship Id="rId7" Type="http://schemas.openxmlformats.org/officeDocument/2006/relationships/image" Target="../media/image9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544" y="476673"/>
            <a:ext cx="7990656" cy="3123778"/>
          </a:xfrm>
        </p:spPr>
        <p:txBody>
          <a:bodyPr>
            <a:normAutofit/>
          </a:bodyPr>
          <a:lstStyle/>
          <a:p>
            <a:r>
              <a:rPr lang="it-IT" sz="4900" b="1" dirty="0" smtClean="0">
                <a:solidFill>
                  <a:srgbClr val="FF0000"/>
                </a:solidFill>
              </a:rPr>
              <a:t>1919: </a:t>
            </a:r>
            <a:br>
              <a:rPr lang="it-IT" sz="4900" b="1" dirty="0" smtClean="0">
                <a:solidFill>
                  <a:srgbClr val="FF0000"/>
                </a:solidFill>
              </a:rPr>
            </a:br>
            <a:r>
              <a:rPr lang="it-IT" sz="4900" b="1" dirty="0" smtClean="0">
                <a:solidFill>
                  <a:srgbClr val="FF0000"/>
                </a:solidFill>
              </a:rPr>
              <a:t>l’anno che cambiò l’Italia</a:t>
            </a:r>
            <a:r>
              <a:rPr lang="it-IT" sz="7200" b="1" dirty="0" smtClean="0">
                <a:solidFill>
                  <a:srgbClr val="FF0000"/>
                </a:solidFill>
              </a:rPr>
              <a:t/>
            </a:r>
            <a:br>
              <a:rPr lang="it-IT" sz="7200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sz="20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 smtClean="0"/>
              <a:t>A cura di Marco </a:t>
            </a:r>
            <a:r>
              <a:rPr lang="it-IT" b="1" dirty="0" err="1"/>
              <a:t>Cuzzi</a:t>
            </a:r>
            <a:r>
              <a:rPr lang="it-IT" b="1" dirty="0"/>
              <a:t>, </a:t>
            </a:r>
            <a:endParaRPr lang="it-IT" b="1" dirty="0" smtClean="0"/>
          </a:p>
          <a:p>
            <a:r>
              <a:rPr lang="it-IT" sz="2600" b="1" dirty="0" smtClean="0"/>
              <a:t>Dipartimento </a:t>
            </a:r>
            <a:r>
              <a:rPr lang="it-IT" sz="2600" b="1" dirty="0"/>
              <a:t>di Studi Storici dell’Università degli Studi di Milano</a:t>
            </a:r>
          </a:p>
          <a:p>
            <a:r>
              <a:rPr lang="it-IT" dirty="0" smtClean="0"/>
              <a:t>Gargnano, 8 aprile 2019</a:t>
            </a:r>
            <a:endParaRPr lang="it-IT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430" y="2357430"/>
            <a:ext cx="1963316" cy="139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6386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Cos’è il «Diciannovismo»?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397990" cy="5161803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Termine coniato da Pietro Nenni.</a:t>
            </a:r>
          </a:p>
          <a:p>
            <a:r>
              <a:rPr lang="it-IT" b="1" dirty="0" smtClean="0"/>
              <a:t>Volume pubblicano nel 1962.</a:t>
            </a:r>
          </a:p>
          <a:p>
            <a:r>
              <a:rPr lang="it-IT" b="1" i="1" dirty="0" smtClean="0"/>
              <a:t>Si tratta dell’insieme dei fenomeni politici e sociali che caratterizzarono gli anni successivi alla Prima Guerra Mondiale, specialmente  in riferimento alla nascita del fascismo.</a:t>
            </a:r>
          </a:p>
          <a:p>
            <a:r>
              <a:rPr lang="it-IT" b="1" dirty="0" smtClean="0"/>
              <a:t>Più in generale, rappresenta il clima del dopoguerra: speranze e incertezze.</a:t>
            </a:r>
            <a:endParaRPr lang="it-IT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72816"/>
            <a:ext cx="190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421626"/>
            <a:ext cx="16192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38100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52854">
            <a:off x="5283161" y="4448621"/>
            <a:ext cx="3489871" cy="177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495867">
            <a:off x="5344442" y="760833"/>
            <a:ext cx="2671472" cy="3924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7311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1187624" y="2420888"/>
            <a:ext cx="6781800" cy="160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 smtClean="0">
                <a:solidFill>
                  <a:srgbClr val="FF0000"/>
                </a:solidFill>
              </a:rPr>
              <a:t>Premessa: le conseguenze della Guerra in Italia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684213" y="692150"/>
          <a:ext cx="7632701" cy="1011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81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481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811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4811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9212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4028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Mobilitati</a:t>
                      </a:r>
                      <a:endParaRPr lang="it-IT" sz="16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Caduti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Feriti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Prigionieri</a:t>
                      </a:r>
                      <a:endParaRPr lang="it-IT" sz="16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Totale vittime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Rapporto sui mobilitati</a:t>
                      </a:r>
                      <a:endParaRPr lang="it-IT" sz="1600" dirty="0"/>
                    </a:p>
                  </a:txBody>
                  <a:tcPr marL="91438" marR="91438" marT="45734" marB="45734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957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5.615.000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650.000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947.000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600.000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2.197.000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39 %</a:t>
                      </a:r>
                      <a:endParaRPr lang="it-IT" sz="1800" dirty="0"/>
                    </a:p>
                  </a:txBody>
                  <a:tcPr marL="91438" marR="91438" marT="45734" marB="45734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58" name="Picture 2" descr="F:\Università e ricerca\Cartine e immagini\Immagini\Immagini primo dopoguerra\Altare pat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221163"/>
            <a:ext cx="244792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6C11AC-36D9-45BB-A328-B729144702BB}" type="slidenum">
              <a:rPr lang="it-IT" altLang="it-IT" smtClean="0"/>
              <a:pPr>
                <a:defRPr/>
              </a:pPr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58876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>
              <a:defRPr/>
            </a:pPr>
            <a:fld id="{9615989C-F1CA-4407-A52B-C8468FE488AF}" type="slidenum">
              <a:rPr lang="it-IT">
                <a:latin typeface="Tahoma" pitchFamily="34" charset="0"/>
              </a:rPr>
              <a:pPr>
                <a:defRPr/>
              </a:pPr>
              <a:t>4</a:t>
            </a:fld>
            <a:endParaRPr lang="it-IT">
              <a:latin typeface="Tahoma" pitchFamily="34" charset="0"/>
            </a:endParaRPr>
          </a:p>
        </p:txBody>
      </p:sp>
      <p:sp>
        <p:nvSpPr>
          <p:cNvPr id="1945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altLang="it-IT" b="1" dirty="0" smtClean="0">
                <a:solidFill>
                  <a:srgbClr val="FF0000"/>
                </a:solidFill>
              </a:rPr>
              <a:t>Le conseguenze economiche continentali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341438"/>
            <a:ext cx="5220072" cy="489585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it-IT" altLang="it-IT" sz="2000" b="1" u="sng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Europa impoverita; Americhe arricchite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Fine dell’idea del “progresso armonioso”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Relazioni commerciali distrutte: i Paesi euro-occidentali non si approvvigionavano più dall’area danubiana o russa, ma dalle Americhe e dal Giappone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Aumenta l’indebitamento dell’Europa con gli Usa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Stabilità monetaria compromessa (inflazioni)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Il dramma della riconversione industriale</a:t>
            </a:r>
          </a:p>
        </p:txBody>
      </p:sp>
      <p:pic>
        <p:nvPicPr>
          <p:cNvPr id="8196" name="Picture 7" descr="Disoccupato GB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721600" y="1600200"/>
            <a:ext cx="1422400" cy="22034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8" descr="AUTO US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43550" y="3849688"/>
            <a:ext cx="3600450" cy="20050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5322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>
              <a:defRPr/>
            </a:pPr>
            <a:fld id="{BD4D54A3-174E-4067-9C46-93C73F85E977}" type="slidenum">
              <a:rPr lang="it-IT">
                <a:latin typeface="Tahoma" pitchFamily="34" charset="0"/>
              </a:rPr>
              <a:pPr>
                <a:defRPr/>
              </a:pPr>
              <a:t>5</a:t>
            </a:fld>
            <a:endParaRPr lang="it-IT">
              <a:latin typeface="Tahoma" pitchFamily="34" charset="0"/>
            </a:endParaRPr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79512" y="277813"/>
            <a:ext cx="8964488" cy="774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altLang="it-IT" sz="3600" b="1" dirty="0" smtClean="0">
                <a:solidFill>
                  <a:srgbClr val="FF0000"/>
                </a:solidFill>
              </a:rPr>
              <a:t>Le conseguenze sociali in Europa e in Italia</a:t>
            </a:r>
          </a:p>
        </p:txBody>
      </p:sp>
      <p:pic>
        <p:nvPicPr>
          <p:cNvPr id="22535" name="Picture 7" descr="Otto Dix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844675"/>
            <a:ext cx="3181350" cy="39195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95738" y="1125538"/>
            <a:ext cx="5148262" cy="56165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i="1" dirty="0" smtClean="0"/>
              <a:t>Il reducismo.</a:t>
            </a:r>
            <a:endParaRPr lang="it-IT" altLang="it-IT" sz="24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Una generazione allo sbando, senza punti di riferimento; imbevuta di nazionalismo; mutilati, folli.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I contadini: tornano e trovano i campi abbandonati o acquisiti per poche lire dai latifondisti  (le mogli erano andate a lavorare nelle fabbriche)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Gli operai (militarizzati), vittime della riconversione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it-IT" altLang="it-IT" sz="2400" b="1" dirty="0" smtClean="0"/>
              <a:t>La medio piccola borghesia che torna dal fronte (la generazione della trincea): una classe di ufficiali che ritorna alla vita civile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400" b="1" i="1" dirty="0" smtClean="0"/>
          </a:p>
          <a:p>
            <a:pPr eaLnBrk="1" hangingPunct="1">
              <a:lnSpc>
                <a:spcPct val="80000"/>
              </a:lnSpc>
              <a:defRPr/>
            </a:pPr>
            <a:endParaRPr lang="it-IT" altLang="it-IT" sz="2400" dirty="0" smtClean="0"/>
          </a:p>
        </p:txBody>
      </p:sp>
      <p:pic>
        <p:nvPicPr>
          <p:cNvPr id="22536" name="Picture 8" descr="munich_freikorps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215069" cy="496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16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8" descr="AN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89138"/>
            <a:ext cx="3024187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altLang="it-IT" b="1" dirty="0" smtClean="0">
                <a:solidFill>
                  <a:srgbClr val="FF0000"/>
                </a:solidFill>
              </a:rPr>
              <a:t>Le conseguenze sociali in Italia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it-IT" altLang="it-IT" sz="2000" b="1" dirty="0"/>
              <a:t>La “</a:t>
            </a:r>
            <a:r>
              <a:rPr lang="it-IT" altLang="it-IT" sz="2000" b="1" dirty="0" err="1"/>
              <a:t>trincerocrazia</a:t>
            </a:r>
            <a:r>
              <a:rPr lang="it-IT" altLang="it-IT" sz="2000" b="1" dirty="0"/>
              <a:t>” (l’idea che la trincea abbia forgiato la parte migliore della nazione, che si candida alla guida dei Paesi contro una classe politica imbelle);</a:t>
            </a:r>
          </a:p>
          <a:p>
            <a:pPr>
              <a:lnSpc>
                <a:spcPct val="90000"/>
              </a:lnSpc>
              <a:defRPr/>
            </a:pPr>
            <a:r>
              <a:rPr lang="it-IT" altLang="it-IT" sz="2000" b="1" dirty="0"/>
              <a:t>Essere sopravvissuti al massacro dà un delirio di onnipotenza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altLang="it-IT" sz="2000" b="1" dirty="0" smtClean="0"/>
              <a:t>Il disprezzo verso gli imboscati e i neutralisti (cosa facevano mentre noi combattevamo?)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altLang="it-IT" sz="2000" b="1" dirty="0" smtClean="0"/>
              <a:t>Il disprezzo del proletariato verso i reduci</a:t>
            </a:r>
            <a:endParaRPr lang="it-IT" altLang="it-IT" sz="2000" b="1" i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it-IT" altLang="it-IT" sz="2000" b="1" dirty="0" smtClean="0"/>
              <a:t>Coloro che si sono arricchiti: I </a:t>
            </a:r>
            <a:r>
              <a:rPr lang="it-IT" altLang="it-IT" sz="2000" b="1" i="1" dirty="0" smtClean="0"/>
              <a:t>pescicani</a:t>
            </a:r>
          </a:p>
        </p:txBody>
      </p:sp>
      <p:pic>
        <p:nvPicPr>
          <p:cNvPr id="30727" name="Picture 7" descr="delfinoborroni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1772816"/>
            <a:ext cx="3175000" cy="3759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44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mtClean="0">
                <a:solidFill>
                  <a:srgbClr val="FF0000"/>
                </a:solidFill>
              </a:rPr>
              <a:t>L’Italia nel Dopoguerra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1412776"/>
            <a:ext cx="7697788" cy="4687888"/>
          </a:xfrm>
        </p:spPr>
        <p:txBody>
          <a:bodyPr rtlCol="0"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Le attività industriali sono passate da 4,6  a 16.7 miliardi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divario tra nord e sud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La riconversione industriale: la disoccupazione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problema agrario e le proteste contadine («la terra ai contadini», il «BIENNIO ROSSO»)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L’indebitamento dello Stato (69 miliardi, di cui 49 miliardi con i quattro prestiti nazionali)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Svalutazione della lira; INFLAZIONE GALOPPANTE.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 reduci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Le proteste operaie e le aspettative rivoluzionarie (il «BIENNIO ROSSO»)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Le frustrazioni della piccola borghesia (la diminuzione del monte salari)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Lo schiacciamento dei medio borghesi tra capitale e classe operaia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L’indebolimento dello Stato Liberale, la nascita dei partiti di massa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La delusione patriottica (il mito della «vittoria mutilata»)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b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FA793-BB83-4F48-AD1B-EFF6B89AEBA5}" type="slidenum">
              <a:rPr lang="it-IT" altLang="it-IT" smtClean="0"/>
              <a:pPr>
                <a:defRPr/>
              </a:pPr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4181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2800" dirty="0" smtClean="0">
                <a:solidFill>
                  <a:srgbClr val="FF0000"/>
                </a:solidFill>
              </a:rPr>
              <a:t>Le fratture della Guerra: </a:t>
            </a:r>
            <a:br>
              <a:rPr lang="it-IT" altLang="it-IT" sz="2800" dirty="0" smtClean="0">
                <a:solidFill>
                  <a:srgbClr val="FF0000"/>
                </a:solidFill>
              </a:rPr>
            </a:br>
            <a:r>
              <a:rPr lang="it-IT" altLang="it-IT" sz="2800" dirty="0" smtClean="0">
                <a:solidFill>
                  <a:srgbClr val="FF0000"/>
                </a:solidFill>
              </a:rPr>
              <a:t>un’eredità che dura ancora oggi</a:t>
            </a: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83568" y="1628800"/>
            <a:ext cx="7777163" cy="4681538"/>
          </a:xfrm>
        </p:spPr>
        <p:txBody>
          <a:bodyPr>
            <a:normAutofit fontScale="62500" lnSpcReduction="20000"/>
          </a:bodyPr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Si impone la «</a:t>
            </a:r>
            <a:r>
              <a:rPr lang="it-IT" b="1" dirty="0" err="1" smtClean="0"/>
              <a:t>divisività</a:t>
            </a:r>
            <a:r>
              <a:rPr lang="it-IT" b="1" dirty="0" smtClean="0"/>
              <a:t>» del nostro Paese: o la guerra o la rivoluzione. Un rivoluzione non ideologica ma per una scelta politica da imporre.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Inizia la stagione della «migrazione politica» dall’uno all’altro schieramento (si ripeterà nel 1943, nel 1948, nel 1993-94, nel 2013, oggi…).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Utilizzo della piazza per forzare scelte extra parlamentari. Una minoranza decide e influenza.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L’ingresso nella politica delle masse popolari sfocia nella creazione di partiti popolari istituzionali (PPI) ma anche in soluzioni populiste-autoritarie (fascismo).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La sinistra resta per lungo tempo ancorata a sovversivismo e ribellismo.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Ruolo «militante» degli intellettuali (fascismo, comunismo)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Statalismo e intrinseca debolezza delle istituzioni.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it-IT" b="1" dirty="0" smtClean="0"/>
              <a:t>Fine della divisione in caste premoderne: inizia una democratizzazione indotta dalla trincea.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906D9E-5BCC-48F4-8E05-C0142B8CB8E4}" type="slidenum">
              <a:rPr lang="it-IT" altLang="it-IT" smtClean="0"/>
              <a:pPr>
                <a:defRPr/>
              </a:pPr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19000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24674"/>
            <a:ext cx="8496944" cy="812038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Gennaio: l’Italia alla conferenza di pace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7504" y="692696"/>
            <a:ext cx="5544616" cy="6165304"/>
          </a:xfrm>
        </p:spPr>
        <p:txBody>
          <a:bodyPr>
            <a:normAutofit/>
          </a:bodyPr>
          <a:lstStyle/>
          <a:p>
            <a:endParaRPr lang="it-IT" sz="2000" b="1" dirty="0" smtClean="0"/>
          </a:p>
          <a:p>
            <a:r>
              <a:rPr lang="it-IT" sz="2000" b="1" dirty="0" smtClean="0"/>
              <a:t>Si apre la conferenza della pace a Versailles. </a:t>
            </a:r>
          </a:p>
          <a:p>
            <a:r>
              <a:rPr lang="it-IT" sz="2000" b="1" dirty="0" smtClean="0"/>
              <a:t>Il viaggio di Wilson in Italia.</a:t>
            </a:r>
          </a:p>
          <a:p>
            <a:r>
              <a:rPr lang="it-IT" sz="2000" b="1" dirty="0" smtClean="0"/>
              <a:t>Il discorso di </a:t>
            </a:r>
            <a:r>
              <a:rPr lang="it-IT" sz="2000" b="1" dirty="0" err="1" smtClean="0"/>
              <a:t>Bissolati</a:t>
            </a:r>
            <a:r>
              <a:rPr lang="it-IT" sz="2000" b="1" dirty="0" smtClean="0"/>
              <a:t> alla Scala di Milano</a:t>
            </a:r>
          </a:p>
          <a:p>
            <a:endParaRPr lang="it-IT" sz="2000" b="1" dirty="0" smtClean="0"/>
          </a:p>
          <a:p>
            <a:r>
              <a:rPr lang="it-IT" sz="2000" b="1" dirty="0" smtClean="0"/>
              <a:t>Le richieste italiane: «Patto di Londra» , ovvero: Trentino e Alto Adige ; Trieste; Venezia Giulia e Istria; la Dalmazia settentrionale; Il protettorato sull’Albania; la costa mediterranea turca; aggiunta delle </a:t>
            </a:r>
            <a:r>
              <a:rPr lang="it-IT" sz="2000" b="1" dirty="0" err="1" smtClean="0"/>
              <a:t>Cicladi</a:t>
            </a:r>
            <a:r>
              <a:rPr lang="it-IT" sz="2000" b="1" dirty="0" smtClean="0"/>
              <a:t> al </a:t>
            </a:r>
            <a:r>
              <a:rPr lang="it-IT" sz="2000" b="1" dirty="0" err="1" smtClean="0"/>
              <a:t>Dodecanneso</a:t>
            </a:r>
            <a:r>
              <a:rPr lang="it-IT" sz="2000" b="1" dirty="0" smtClean="0"/>
              <a:t>; compensazioni coloniali.</a:t>
            </a:r>
          </a:p>
          <a:p>
            <a:r>
              <a:rPr lang="it-IT" sz="2000" b="1" u="sng" dirty="0" smtClean="0"/>
              <a:t>Inoltre</a:t>
            </a:r>
            <a:r>
              <a:rPr lang="it-IT" sz="2000" b="1" dirty="0" smtClean="0"/>
              <a:t>,  Fiume (Rijeka).</a:t>
            </a:r>
          </a:p>
          <a:p>
            <a:endParaRPr lang="it-IT" sz="2000" b="1" dirty="0" smtClean="0"/>
          </a:p>
          <a:p>
            <a:r>
              <a:rPr lang="it-IT" sz="2000" b="1" dirty="0" smtClean="0"/>
              <a:t>Le reazioni dei «tre grandi» (di Wilson in particolare).</a:t>
            </a:r>
          </a:p>
          <a:p>
            <a:endParaRPr lang="it-IT" sz="2000" b="1" dirty="0"/>
          </a:p>
          <a:p>
            <a:r>
              <a:rPr lang="it-IT" sz="2000" b="1" dirty="0" smtClean="0"/>
              <a:t>La «Vittoria mutilata».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4365" y="1452997"/>
            <a:ext cx="214379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45024"/>
            <a:ext cx="25812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1801" y="3486733"/>
            <a:ext cx="271364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898697"/>
            <a:ext cx="1152128" cy="136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3130" y="4221088"/>
            <a:ext cx="2837535" cy="215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0801" y="3645024"/>
            <a:ext cx="3096234" cy="205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1257" y="686568"/>
            <a:ext cx="17621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5605" y="1048519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3904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975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sz="3600" b="1" dirty="0" smtClean="0">
                <a:solidFill>
                  <a:srgbClr val="D82E12"/>
                </a:solidFill>
              </a:rPr>
              <a:t>Vittoria mutilata? Vantaggi </a:t>
            </a:r>
            <a:br>
              <a:rPr lang="it-IT" altLang="it-IT" sz="3600" b="1" dirty="0" smtClean="0">
                <a:solidFill>
                  <a:srgbClr val="D82E12"/>
                </a:solidFill>
              </a:rPr>
            </a:br>
            <a:r>
              <a:rPr lang="it-IT" altLang="it-IT" sz="3600" b="1" dirty="0" smtClean="0">
                <a:solidFill>
                  <a:srgbClr val="D82E12"/>
                </a:solidFill>
              </a:rPr>
              <a:t>per l’Italia ottenuti dalla guerra</a:t>
            </a:r>
          </a:p>
        </p:txBody>
      </p:sp>
      <p:pic>
        <p:nvPicPr>
          <p:cNvPr id="20483" name="Picture 5" descr="mappa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8313" y="1628775"/>
            <a:ext cx="1512887" cy="2087563"/>
          </a:xfrm>
        </p:spPr>
      </p:pic>
      <p:sp>
        <p:nvSpPr>
          <p:cNvPr id="50179" name="Rectangl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it-IT" altLang="it-IT" sz="2000" b="1" dirty="0" smtClean="0"/>
              <a:t>L’Italia otterrà un allargamento territoriale</a:t>
            </a:r>
          </a:p>
          <a:p>
            <a:pPr eaLnBrk="1" hangingPunct="1"/>
            <a:r>
              <a:rPr lang="it-IT" altLang="it-IT" sz="2000" b="1" dirty="0" smtClean="0"/>
              <a:t>Dal 1919 al 1940 si siederà sempre al tavolo dei “Grandi”</a:t>
            </a:r>
          </a:p>
          <a:p>
            <a:pPr eaLnBrk="1" hangingPunct="1"/>
            <a:r>
              <a:rPr lang="it-IT" altLang="it-IT" sz="2000" b="1" dirty="0" smtClean="0"/>
              <a:t>In trincea si è formata una cultura nazionale italiana («italianizzazione forzata»)</a:t>
            </a:r>
          </a:p>
          <a:p>
            <a:pPr eaLnBrk="1" hangingPunct="1"/>
            <a:r>
              <a:rPr lang="it-IT" altLang="it-IT" sz="2000" b="1" dirty="0" smtClean="0"/>
              <a:t>Diffuso patriottismo</a:t>
            </a:r>
          </a:p>
          <a:p>
            <a:pPr eaLnBrk="1" hangingPunct="1"/>
            <a:r>
              <a:rPr lang="it-IT" altLang="it-IT" sz="2000" b="1" dirty="0" smtClean="0"/>
              <a:t>Accesso delle masse popolari in politica, emancipazione femminile  (legge del 1919 sull’accesso a quasi tutte le professioni).</a:t>
            </a:r>
          </a:p>
          <a:p>
            <a:pPr eaLnBrk="1" hangingPunct="1"/>
            <a:endParaRPr lang="it-IT" altLang="it-IT" sz="2000" dirty="0" smtClean="0"/>
          </a:p>
          <a:p>
            <a:pPr eaLnBrk="1" hangingPunct="1"/>
            <a:endParaRPr lang="it-IT" altLang="it-IT" sz="2000" dirty="0" smtClean="0"/>
          </a:p>
        </p:txBody>
      </p:sp>
      <p:pic>
        <p:nvPicPr>
          <p:cNvPr id="20485" name="Picture 6" descr="5KS5CAFDKHTPCATX6H3KCA1XLU5RCAWOH7ZBCAH83242CAD152RKCA3VO60NCA94MLHLCAU4QCQXCALZEO8DCAZCOVM1CAQ5OJFPCAV0IPW6CAD6WG7BCACUGYWUCA5PB8HJCASZUL08CAZYFG9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700213"/>
            <a:ext cx="16017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7" descr="i protagonist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4149725"/>
            <a:ext cx="3024187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 descr="trince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21163"/>
            <a:ext cx="1582737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9" descr="alta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0113" y="4365625"/>
            <a:ext cx="2370137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0" descr="donn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4292600"/>
            <a:ext cx="2443162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33BB73-85F6-4FAA-B570-448C27068DEC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2932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0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it-IT" altLang="it-IT" sz="3200" b="1" dirty="0" smtClean="0">
                <a:solidFill>
                  <a:srgbClr val="D82E12"/>
                </a:solidFill>
              </a:rPr>
              <a:t>Eppure…L’altro volto della vittoria</a:t>
            </a:r>
          </a:p>
        </p:txBody>
      </p:sp>
      <p:sp>
        <p:nvSpPr>
          <p:cNvPr id="52233" name="Rectangle 9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77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Paese profondamente diviso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Scollamento tra paese reale e paese legale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Impoverimento e arricchimento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Indebolimento e crollo dello Stato liberale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La violenza come arma politica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L’affermazione degli estremismi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/>
              <a:t>Il fascismo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59038"/>
            <a:ext cx="3667125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400" y="1971675"/>
            <a:ext cx="311150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843163">
            <a:off x="1176338" y="3189288"/>
            <a:ext cx="1800225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8538" y="1628775"/>
            <a:ext cx="2859087" cy="39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9525" y="2092325"/>
            <a:ext cx="2127250" cy="25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39863"/>
            <a:ext cx="345440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" y="4041775"/>
            <a:ext cx="35687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71863"/>
            <a:ext cx="3252787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04392">
            <a:off x="704462" y="4777700"/>
            <a:ext cx="30480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E896F6-8469-437A-B8B9-AC8935BB278F}" type="slidenum">
              <a:rPr lang="it-IT" smtClean="0"/>
              <a:pPr>
                <a:defRPr/>
              </a:pPr>
              <a:t>11</a:t>
            </a:fld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44360"/>
            <a:ext cx="5940152" cy="448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008" y="1600200"/>
            <a:ext cx="350098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2705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2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2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2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22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2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22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Nel frattempo, sempre in gennaio…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A Monaco di Baviera Anton </a:t>
            </a:r>
            <a:r>
              <a:rPr lang="it-IT" dirty="0" err="1" smtClean="0"/>
              <a:t>Drexler</a:t>
            </a:r>
            <a:r>
              <a:rPr lang="it-IT" dirty="0" smtClean="0"/>
              <a:t> fonda il Partito dei lavoratori tedeschi (5).</a:t>
            </a:r>
          </a:p>
          <a:p>
            <a:r>
              <a:rPr lang="it-IT" dirty="0" smtClean="0"/>
              <a:t>A Berlino viene uccisa Rosa </a:t>
            </a:r>
            <a:r>
              <a:rPr lang="it-IT" dirty="0" err="1" smtClean="0"/>
              <a:t>Luxembourg</a:t>
            </a:r>
            <a:r>
              <a:rPr lang="it-IT" dirty="0" smtClean="0"/>
              <a:t> (15)</a:t>
            </a:r>
          </a:p>
          <a:p>
            <a:r>
              <a:rPr lang="it-IT" dirty="0" smtClean="0"/>
              <a:t>Si apre a Parigi la conferenza della pace (18)</a:t>
            </a:r>
          </a:p>
          <a:p>
            <a:endParaRPr lang="it-IT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63106"/>
            <a:ext cx="21526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14223"/>
            <a:ext cx="3779912" cy="252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392" y="1289113"/>
            <a:ext cx="2088232" cy="45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17205"/>
            <a:ext cx="3794718" cy="29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3598"/>
            <a:ext cx="19240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7907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18488" cy="10144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sz="3200" b="1" dirty="0" smtClean="0">
                <a:solidFill>
                  <a:srgbClr val="FF0000"/>
                </a:solidFill>
              </a:rPr>
              <a:t>Il fascismo: L’</a:t>
            </a:r>
            <a:r>
              <a:rPr lang="it-IT" sz="3200" b="1" i="1" dirty="0" smtClean="0">
                <a:solidFill>
                  <a:srgbClr val="FF0000"/>
                </a:solidFill>
              </a:rPr>
              <a:t>humus</a:t>
            </a:r>
            <a:r>
              <a:rPr lang="it-IT" sz="3200" b="1" dirty="0" smtClean="0">
                <a:solidFill>
                  <a:srgbClr val="FF0000"/>
                </a:solidFill>
              </a:rPr>
              <a:t> sociale, culturale e politico</a:t>
            </a:r>
          </a:p>
        </p:txBody>
      </p:sp>
      <p:sp>
        <p:nvSpPr>
          <p:cNvPr id="2805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786188" y="981075"/>
            <a:ext cx="4818062" cy="5162550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2400" b="1" dirty="0" smtClean="0">
                <a:effectLst/>
                <a:latin typeface="Times New Roman" pitchFamily="18" charset="0"/>
              </a:rPr>
              <a:t>Processo di modernizzazione nell’Italia della fine del XIX secolo, ovvero: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2400" b="1" dirty="0" smtClean="0">
                <a:effectLst/>
                <a:latin typeface="Times New Roman" pitchFamily="18" charset="0"/>
              </a:rPr>
              <a:t>Industrializzazione;  mobilitazione sociale; politicizzazione delle masse e coinvolgimento dei ceti medi 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2400" b="1" dirty="0" smtClean="0">
                <a:effectLst/>
                <a:latin typeface="Times New Roman" pitchFamily="18" charset="0"/>
              </a:rPr>
              <a:t>Le origini del Fascismo risalgono a movimenti prebellici d’ispirazione ultraradicale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2400" b="1" dirty="0" smtClean="0">
                <a:effectLst/>
                <a:latin typeface="Times New Roman" pitchFamily="18" charset="0"/>
              </a:rPr>
              <a:t>Movimenti di destra (nazionalisti) e di sinistra (sindacalismo rivoluzionario) ma anche «trasversali» (il futurismo).</a:t>
            </a:r>
          </a:p>
        </p:txBody>
      </p:sp>
      <p:pic>
        <p:nvPicPr>
          <p:cNvPr id="4100" name="Segnaposto contenuto 5" descr="Industrializzazione.jpe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14375" y="1285875"/>
            <a:ext cx="2786063" cy="2051050"/>
          </a:xfrm>
        </p:spPr>
      </p:pic>
      <p:pic>
        <p:nvPicPr>
          <p:cNvPr id="7" name="Immagine 6" descr="Nazionalist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3" y="3714750"/>
            <a:ext cx="2786062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 descr="nazionalisti f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3714750"/>
            <a:ext cx="2967037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 descr="Pensiero di Corridon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3000"/>
            <a:ext cx="33210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4 corridoni mussolini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475" y="1143000"/>
            <a:ext cx="36131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 descr="imag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034771">
            <a:off x="306388" y="1481138"/>
            <a:ext cx="3141662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Marinetti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80744">
            <a:off x="1149350" y="3903663"/>
            <a:ext cx="2432050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7" name="Segnaposto numero diapositiva 1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434C72F9-3A81-487C-B1CE-F79E4E4BF0D3}" type="slidenum">
              <a:rPr lang="en-GB" altLang="it-IT" sz="1200" smtClean="0">
                <a:latin typeface="Arial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13</a:t>
            </a:fld>
            <a:endParaRPr lang="en-GB" altLang="it-IT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230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0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05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0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05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0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05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0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0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>
                <a:solidFill>
                  <a:srgbClr val="FF0000"/>
                </a:solidFill>
              </a:rPr>
              <a:t>Le radici del fascismo</a:t>
            </a:r>
          </a:p>
        </p:txBody>
      </p:sp>
      <p:pic>
        <p:nvPicPr>
          <p:cNvPr id="5" name="Segnaposto contenuto 4" descr="Giolitti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85813" y="2000250"/>
            <a:ext cx="2857500" cy="3941763"/>
          </a:xfrm>
        </p:spPr>
      </p:pic>
      <p:sp>
        <p:nvSpPr>
          <p:cNvPr id="2908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143000"/>
            <a:ext cx="4286250" cy="528637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it-IT" sz="1800" b="1" dirty="0" smtClean="0"/>
              <a:t>Il fascismo nasce anche da una concezione antigiolittiana, dove Giolitti veniva visto come il traditore di una rivoluzione (incompiuta) dettata dai grandi del Risorgimento, a cominciare da Garibaldi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1800" b="1" dirty="0" smtClean="0"/>
              <a:t>Il mito è Garibaldi, la “più grande Italia”  e la “Rivolta ideale” di Alfredo </a:t>
            </a:r>
            <a:r>
              <a:rPr lang="it-IT" sz="1800" b="1" dirty="0" err="1" smtClean="0"/>
              <a:t>Oriani</a:t>
            </a:r>
            <a:r>
              <a:rPr lang="it-IT" sz="1800" b="1" dirty="0" smtClean="0"/>
              <a:t>: la rivoluzione tradita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t-IT" sz="1800" b="1" dirty="0" smtClean="0"/>
              <a:t>La guerra e la battaglia per parteciparvi (interventismo) sono  il crogiolo di tutte queste tendenze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it-IT" sz="1800" b="1" dirty="0" smtClean="0"/>
              <a:t>Nasce la “nazione della trincea”: una fusione interclassista di combattenti, l’ </a:t>
            </a:r>
            <a:r>
              <a:rPr lang="it-IT" sz="1800" b="1" i="1" dirty="0" smtClean="0"/>
              <a:t>italianismo</a:t>
            </a:r>
            <a:r>
              <a:rPr lang="it-IT" sz="1800" b="1" dirty="0" smtClean="0"/>
              <a:t> (ovvero la fede per un nuovo primato d’Italia). Il fascismo nasce -idealmente- nelle trincee, non prima. L’uomo sopra le rovine, il superuomo. “Aristocrazia combattentistica”.</a:t>
            </a:r>
          </a:p>
        </p:txBody>
      </p:sp>
      <p:sp>
        <p:nvSpPr>
          <p:cNvPr id="6" name="Per 5"/>
          <p:cNvSpPr/>
          <p:nvPr/>
        </p:nvSpPr>
        <p:spPr bwMode="auto">
          <a:xfrm>
            <a:off x="785786" y="1571612"/>
            <a:ext cx="2928958" cy="4071966"/>
          </a:xfrm>
          <a:prstGeom prst="mathMultiply">
            <a:avLst/>
          </a:prstGeom>
          <a:solidFill>
            <a:schemeClr val="accent4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buClr>
                <a:srgbClr val="FFFFFF"/>
              </a:buClr>
              <a:buSzPct val="100000"/>
              <a:buFont typeface="Arial" charset="0"/>
              <a:buNone/>
              <a:defRPr/>
            </a:pPr>
            <a:endParaRPr lang="it-IT">
              <a:ea typeface="+mn-ea"/>
            </a:endParaRPr>
          </a:p>
        </p:txBody>
      </p:sp>
      <p:pic>
        <p:nvPicPr>
          <p:cNvPr id="7" name="Immagine 6" descr="giuseppe-garibaldi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875" y="1357313"/>
            <a:ext cx="1801813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 descr="alfredo_orian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438" y="4286250"/>
            <a:ext cx="208756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 descr="interventismo.Milano.piazza.Duom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75" y="1428750"/>
            <a:ext cx="3595688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in trincea modificat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3929063"/>
            <a:ext cx="3714750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umetto 1 10"/>
          <p:cNvSpPr>
            <a:spLocks noChangeArrowheads="1"/>
          </p:cNvSpPr>
          <p:nvPr/>
        </p:nvSpPr>
        <p:spPr bwMode="auto">
          <a:xfrm>
            <a:off x="0" y="1143000"/>
            <a:ext cx="3929063" cy="2286000"/>
          </a:xfrm>
          <a:prstGeom prst="wedgeRectCallout">
            <a:avLst>
              <a:gd name="adj1" fmla="val 29648"/>
              <a:gd name="adj2" fmla="val 8303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it-IT" altLang="it-IT" sz="1800">
                <a:solidFill>
                  <a:schemeClr val="tx1"/>
                </a:solidFill>
                <a:latin typeface="Arial" charset="0"/>
              </a:rPr>
              <a:t>Ci vuole una “nuova aristocrazia” da realizzarsi con tutti i gruppi sociali, una nobilitazione di vita e storia nelle forme, in una non mutazione della essenza …. L’Italia di Giolitti ha tradito la rivoluzione del Risorgimento. L’Italia deve proiettarsi verso un nuovo Impero, una “Terza Roma”.</a:t>
            </a:r>
          </a:p>
        </p:txBody>
      </p:sp>
      <p:sp>
        <p:nvSpPr>
          <p:cNvPr id="5133" name="Segnaposto numero diapositiva 1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6169A9AB-73F4-45DA-9E52-7C0491864476}" type="slidenum">
              <a:rPr lang="en-GB" altLang="it-IT" sz="1200" smtClean="0">
                <a:latin typeface="Arial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14</a:t>
            </a:fld>
            <a:endParaRPr lang="en-GB" altLang="it-IT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45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0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19" grpId="0" build="p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>
                <a:solidFill>
                  <a:srgbClr val="FF0000"/>
                </a:solidFill>
              </a:rPr>
              <a:t>Benito Mussolini il socialista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it-IT" altLang="it-IT" sz="2000" b="1" dirty="0" smtClean="0">
                <a:effectLst/>
                <a:latin typeface="Times New Roman" pitchFamily="18" charset="0"/>
              </a:rPr>
              <a:t>Socialista, origini piccolo borghesi (figlio d’un fabbro e di una maestra elementare).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it-IT" altLang="it-IT" sz="2000" b="1" dirty="0" smtClean="0">
                <a:effectLst/>
                <a:latin typeface="Times New Roman" pitchFamily="18" charset="0"/>
              </a:rPr>
              <a:t>Autodidatta. Lettore arruffato e confuso: Nietzsche, </a:t>
            </a:r>
            <a:r>
              <a:rPr lang="it-IT" altLang="it-IT" sz="2000" b="1" dirty="0" err="1" smtClean="0">
                <a:effectLst/>
                <a:latin typeface="Times New Roman" pitchFamily="18" charset="0"/>
              </a:rPr>
              <a:t>Blanqui</a:t>
            </a:r>
            <a:r>
              <a:rPr lang="it-IT" altLang="it-IT" sz="2000" b="1" dirty="0" smtClean="0">
                <a:effectLst/>
                <a:latin typeface="Times New Roman" pitchFamily="18" charset="0"/>
              </a:rPr>
              <a:t>, </a:t>
            </a:r>
            <a:r>
              <a:rPr lang="it-IT" altLang="it-IT" sz="2000" b="1" dirty="0" err="1" smtClean="0">
                <a:effectLst/>
                <a:latin typeface="Times New Roman" pitchFamily="18" charset="0"/>
              </a:rPr>
              <a:t>Sorel</a:t>
            </a:r>
            <a:r>
              <a:rPr lang="it-IT" altLang="it-IT" sz="2000" b="1" dirty="0" smtClean="0">
                <a:effectLst/>
                <a:latin typeface="Times New Roman" pitchFamily="18" charset="0"/>
              </a:rPr>
              <a:t>, Pareto, </a:t>
            </a:r>
            <a:r>
              <a:rPr lang="it-IT" altLang="it-IT" sz="2000" b="1" dirty="0" err="1" smtClean="0">
                <a:effectLst/>
                <a:latin typeface="Times New Roman" pitchFamily="18" charset="0"/>
              </a:rPr>
              <a:t>Marx</a:t>
            </a:r>
            <a:r>
              <a:rPr lang="it-IT" altLang="it-IT" sz="2000" b="1" dirty="0" smtClean="0">
                <a:effectLst/>
                <a:latin typeface="Times New Roman" pitchFamily="18" charset="0"/>
              </a:rPr>
              <a:t>.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it-IT" altLang="it-IT" sz="2000" b="1" dirty="0" smtClean="0">
                <a:effectLst/>
                <a:latin typeface="Times New Roman" pitchFamily="18" charset="0"/>
              </a:rPr>
              <a:t>Si crea una “ideologia” </a:t>
            </a:r>
            <a:r>
              <a:rPr lang="it-IT" altLang="it-IT" sz="2000" b="1" dirty="0" err="1" smtClean="0">
                <a:effectLst/>
                <a:latin typeface="Times New Roman" pitchFamily="18" charset="0"/>
              </a:rPr>
              <a:t>ultrarivoluzionaria</a:t>
            </a:r>
            <a:r>
              <a:rPr lang="it-IT" altLang="it-IT" sz="2000" b="1" dirty="0" smtClean="0">
                <a:effectLst/>
                <a:latin typeface="Times New Roman" pitchFamily="18" charset="0"/>
              </a:rPr>
              <a:t>, volontaristica, idealistica, antiborghese e antiriformista, violenta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it-IT" altLang="it-IT" sz="2000" b="1" dirty="0" smtClean="0">
                <a:effectLst/>
                <a:latin typeface="Times New Roman" pitchFamily="18" charset="0"/>
              </a:rPr>
              <a:t>Nel 1912 è il leader di una corrente </a:t>
            </a:r>
            <a:r>
              <a:rPr lang="it-IT" altLang="it-IT" sz="2000" b="1" dirty="0" err="1" smtClean="0">
                <a:effectLst/>
                <a:latin typeface="Times New Roman" pitchFamily="18" charset="0"/>
              </a:rPr>
              <a:t>ultrarivoluzionaria</a:t>
            </a:r>
            <a:r>
              <a:rPr lang="it-IT" altLang="it-IT" sz="2000" b="1" dirty="0" smtClean="0">
                <a:effectLst/>
                <a:latin typeface="Times New Roman" pitchFamily="18" charset="0"/>
              </a:rPr>
              <a:t> nel Psi che caccia i riformisti e conquista il Partito (direttore dell’Avanti!)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0000"/>
              <a:buFont typeface="Wingdings" pitchFamily="2" charset="2"/>
              <a:buChar char="§"/>
            </a:pPr>
            <a:r>
              <a:rPr lang="it-IT" altLang="it-IT" sz="2000" b="1" dirty="0" smtClean="0">
                <a:effectLst/>
                <a:latin typeface="Times New Roman" pitchFamily="18" charset="0"/>
              </a:rPr>
              <a:t>Grandi doti demagogiche. Valente giornalista, oratore efficacissimo</a:t>
            </a:r>
          </a:p>
        </p:txBody>
      </p:sp>
      <p:pic>
        <p:nvPicPr>
          <p:cNvPr id="292870" name="Picture 6" descr="Mussolini giovan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08038" y="2133600"/>
            <a:ext cx="3543300" cy="3671888"/>
          </a:xfrm>
        </p:spPr>
      </p:pic>
      <p:pic>
        <p:nvPicPr>
          <p:cNvPr id="292871" name="Picture 7" descr="Musso sociali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4675"/>
            <a:ext cx="33655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2872" name="Picture 8" descr="Popol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2643188"/>
            <a:ext cx="33051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Segnaposto numero diapositiva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9A1BE5AF-CE58-4B71-B0A3-E336B1308468}" type="slidenum">
              <a:rPr lang="en-GB" altLang="it-IT" sz="1200" smtClean="0">
                <a:latin typeface="Arial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15</a:t>
            </a:fld>
            <a:endParaRPr lang="en-GB" altLang="it-IT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493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92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81" name="Picture 9" descr="Musso arresta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22825" y="1628775"/>
            <a:ext cx="3841750" cy="3960813"/>
          </a:xfrm>
        </p:spPr>
      </p:pic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>
                <a:solidFill>
                  <a:srgbClr val="FF0000"/>
                </a:solidFill>
              </a:rPr>
              <a:t>I due Mussolini</a:t>
            </a:r>
          </a:p>
        </p:txBody>
      </p:sp>
      <p:pic>
        <p:nvPicPr>
          <p:cNvPr id="7172" name="Picture 6" descr="Musso socialist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438" y="1628775"/>
            <a:ext cx="3303587" cy="3887788"/>
          </a:xfrm>
        </p:spPr>
      </p:pic>
      <p:sp>
        <p:nvSpPr>
          <p:cNvPr id="310280" name="AutoShape 8"/>
          <p:cNvSpPr>
            <a:spLocks noChangeArrowheads="1"/>
          </p:cNvSpPr>
          <p:nvPr/>
        </p:nvSpPr>
        <p:spPr bwMode="auto">
          <a:xfrm>
            <a:off x="2987675" y="1196975"/>
            <a:ext cx="2447925" cy="2592388"/>
          </a:xfrm>
          <a:prstGeom prst="wedgeRoundRectCallout">
            <a:avLst>
              <a:gd name="adj1" fmla="val -61801"/>
              <a:gd name="adj2" fmla="val 670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it-IT" altLang="it-IT" sz="1800" b="1">
                <a:solidFill>
                  <a:srgbClr val="EF3611"/>
                </a:solidFill>
                <a:latin typeface="Arial" charset="0"/>
              </a:rPr>
              <a:t>Il proletariato d’Italia permetterà dunque che lo si conduca al macello un’altra volta? Noi non lo pensiamo nemmeno</a:t>
            </a:r>
          </a:p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it-IT" altLang="it-IT" sz="1800" b="1">
                <a:solidFill>
                  <a:srgbClr val="EF3611"/>
                </a:solidFill>
                <a:latin typeface="Arial" charset="0"/>
              </a:rPr>
              <a:t> </a:t>
            </a:r>
            <a:r>
              <a:rPr lang="it-IT" altLang="it-IT" sz="1800" b="1" i="1">
                <a:solidFill>
                  <a:srgbClr val="EF3611"/>
                </a:solidFill>
                <a:latin typeface="Arial" charset="0"/>
              </a:rPr>
              <a:t>(25 luglio 1914)</a:t>
            </a:r>
            <a:r>
              <a:rPr lang="it-IT" altLang="it-IT" sz="1800" b="1">
                <a:solidFill>
                  <a:srgbClr val="EF3611"/>
                </a:solidFill>
                <a:latin typeface="Arial" charset="0"/>
              </a:rPr>
              <a:t> </a:t>
            </a:r>
          </a:p>
        </p:txBody>
      </p:sp>
      <p:sp>
        <p:nvSpPr>
          <p:cNvPr id="310282" name="AutoShape 10"/>
          <p:cNvSpPr>
            <a:spLocks noChangeArrowheads="1"/>
          </p:cNvSpPr>
          <p:nvPr/>
        </p:nvSpPr>
        <p:spPr bwMode="auto">
          <a:xfrm>
            <a:off x="3132138" y="5084763"/>
            <a:ext cx="3600450" cy="1512887"/>
          </a:xfrm>
          <a:prstGeom prst="wedgeRectCallout">
            <a:avLst>
              <a:gd name="adj1" fmla="val 38755"/>
              <a:gd name="adj2" fmla="val -22429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it-IT" altLang="it-IT" sz="1800" b="1">
                <a:solidFill>
                  <a:schemeClr val="tx1"/>
                </a:solidFill>
                <a:latin typeface="Arial" charset="0"/>
              </a:rPr>
              <a:t>Vogliamo essere gli spettatori inerti di questo dramma  grandioso? O non vogliamo esserne i protagonisti?</a:t>
            </a:r>
          </a:p>
          <a:p>
            <a:pPr algn="ctr">
              <a:spcBef>
                <a:spcPct val="0"/>
              </a:spcBef>
              <a:buClr>
                <a:srgbClr val="FFFFFF"/>
              </a:buClr>
              <a:buSzPct val="100000"/>
              <a:buFont typeface="Arial" charset="0"/>
              <a:buNone/>
            </a:pPr>
            <a:r>
              <a:rPr lang="it-IT" altLang="it-IT" sz="1800" b="1" i="1">
                <a:solidFill>
                  <a:schemeClr val="tx1"/>
                </a:solidFill>
                <a:latin typeface="Arial" charset="0"/>
              </a:rPr>
              <a:t>(18 ottobre 1914)</a:t>
            </a:r>
          </a:p>
        </p:txBody>
      </p:sp>
      <p:sp>
        <p:nvSpPr>
          <p:cNvPr id="7175" name="Segnaposto numero diapositiva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3B148BBE-7BF4-47E1-96AB-8A733FE19FA3}" type="slidenum">
              <a:rPr lang="en-GB" altLang="it-IT" sz="1200" smtClean="0">
                <a:latin typeface="Arial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16</a:t>
            </a:fld>
            <a:endParaRPr lang="en-GB" altLang="it-IT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04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10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80" grpId="0" animBg="1"/>
      <p:bldP spid="31028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>
                <a:solidFill>
                  <a:srgbClr val="FF0000"/>
                </a:solidFill>
              </a:rPr>
              <a:t>Benito Mussolini il nazionalista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None/>
            </a:pPr>
            <a:r>
              <a:rPr lang="it-IT" altLang="it-IT" sz="1800" b="1" dirty="0" smtClean="0">
                <a:solidFill>
                  <a:schemeClr val="bg1"/>
                </a:solidFill>
                <a:effectLst/>
                <a:latin typeface="Times New Roman" pitchFamily="18" charset="0"/>
              </a:rPr>
              <a:t>	</a:t>
            </a:r>
            <a:r>
              <a:rPr lang="it-IT" altLang="it-IT" sz="1800" b="1" dirty="0" smtClean="0">
                <a:effectLst/>
                <a:latin typeface="Times New Roman" pitchFamily="18" charset="0"/>
              </a:rPr>
              <a:t>L’esperienza della guerra (ferito al fronte viene congedato nel 1917) è decisiva per la sua conversione dal socialismo marxista a un eclettico nazionalismo rivoluzionario che auspica: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1800" b="1" dirty="0" smtClean="0">
                <a:effectLst/>
                <a:latin typeface="Times New Roman" pitchFamily="18" charset="0"/>
              </a:rPr>
              <a:t>Il primato della nazione sulle classi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1800" b="1" dirty="0" smtClean="0">
                <a:effectLst/>
                <a:latin typeface="Times New Roman" pitchFamily="18" charset="0"/>
              </a:rPr>
              <a:t>La strenua lotta ai fautori della rivoluzione bolscevica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1800" b="1" dirty="0" smtClean="0">
                <a:effectLst/>
                <a:latin typeface="Times New Roman" pitchFamily="18" charset="0"/>
              </a:rPr>
              <a:t>La nascita di  una «classe dei produttori», intesa come il risultato di un’alleanza tra operai e “capitalisti vitali e produttivi”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1800" b="1" dirty="0" smtClean="0">
                <a:effectLst/>
                <a:latin typeface="Times New Roman" pitchFamily="18" charset="0"/>
              </a:rPr>
              <a:t>Quindi, la collaborazione tra le classi (corporativismo) per la grandezza della nazione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r>
              <a:rPr lang="it-IT" altLang="it-IT" sz="1800" b="1" dirty="0" smtClean="0">
                <a:effectLst/>
                <a:latin typeface="Times New Roman" pitchFamily="18" charset="0"/>
              </a:rPr>
              <a:t>Il tutto, attraverso una «Rivoluzione nazionale «per portare al potere i combattenti-produttori (la </a:t>
            </a:r>
            <a:r>
              <a:rPr lang="it-IT" altLang="it-IT" sz="1800" b="1" i="1" dirty="0" err="1" smtClean="0">
                <a:effectLst/>
                <a:latin typeface="Times New Roman" pitchFamily="18" charset="0"/>
              </a:rPr>
              <a:t>trincerocrazia</a:t>
            </a:r>
            <a:r>
              <a:rPr lang="it-IT" altLang="it-IT" sz="1800" b="1" dirty="0" smtClean="0">
                <a:effectLst/>
                <a:latin typeface="Times New Roman" pitchFamily="18" charset="0"/>
              </a:rPr>
              <a:t>)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rgbClr val="FFFF00"/>
              </a:buClr>
              <a:buSzPct val="155000"/>
              <a:buFont typeface="Wingdings" pitchFamily="2" charset="2"/>
              <a:buChar char="§"/>
            </a:pPr>
            <a:endParaRPr lang="it-IT" altLang="it-IT" sz="1800" b="1" dirty="0" smtClean="0">
              <a:effectLst/>
              <a:latin typeface="Times New Roman" pitchFamily="18" charset="0"/>
            </a:endParaRPr>
          </a:p>
        </p:txBody>
      </p:sp>
      <p:pic>
        <p:nvPicPr>
          <p:cNvPr id="8196" name="Picture 8" descr="Seconda internazion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786063"/>
            <a:ext cx="3452813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4919" name="Picture 7" descr="Truppe%20italiane%20in%20trincea%20sul%20Basso%20Piav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14875" y="2571750"/>
            <a:ext cx="3643313" cy="2641600"/>
          </a:xfrm>
        </p:spPr>
      </p:pic>
      <p:sp>
        <p:nvSpPr>
          <p:cNvPr id="8198" name="Segnaposto numero diapositiva 6"/>
          <p:cNvSpPr>
            <a:spLocks noGrp="1"/>
          </p:cNvSpPr>
          <p:nvPr>
            <p:ph type="sldNum" sz="quarter" idx="11"/>
          </p:nvPr>
        </p:nvSpPr>
        <p:spPr>
          <a:xfrm>
            <a:off x="2699792" y="6309320"/>
            <a:ext cx="2895600" cy="36512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7AF657FC-8468-4D8A-B8C4-1870106476E8}" type="slidenum">
              <a:rPr lang="en-GB" altLang="it-IT" sz="1200" smtClean="0">
                <a:latin typeface="Arial" charset="0"/>
              </a:rPr>
              <a:pPr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17</a:t>
            </a:fld>
            <a:endParaRPr lang="en-GB" altLang="it-IT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12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4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Picture 5" descr="sch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494" y="260350"/>
            <a:ext cx="8857994" cy="640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109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7272808" cy="1152128"/>
          </a:xfrm>
        </p:spPr>
        <p:txBody>
          <a:bodyPr>
            <a:normAutofit/>
          </a:bodyPr>
          <a:lstStyle/>
          <a:p>
            <a:pPr algn="ctr"/>
            <a:endParaRPr lang="it-IT" sz="32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5" r="1145"/>
          <a:stretch>
            <a:fillRect/>
          </a:stretch>
        </p:blipFill>
        <p:spPr bwMode="auto">
          <a:xfrm>
            <a:off x="923595" y="1484784"/>
            <a:ext cx="307234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>
          <a:xfrm>
            <a:off x="539552" y="3933056"/>
            <a:ext cx="8136904" cy="2239144"/>
          </a:xfrm>
        </p:spPr>
        <p:txBody>
          <a:bodyPr>
            <a:normAutofit/>
          </a:bodyPr>
          <a:lstStyle/>
          <a:p>
            <a:pPr algn="ctr"/>
            <a:r>
              <a:rPr lang="it-IT" sz="4800" dirty="0">
                <a:solidFill>
                  <a:srgbClr val="FF0000"/>
                </a:solidFill>
              </a:rPr>
              <a:t>23 Marzo, Milano: </a:t>
            </a:r>
            <a:endParaRPr lang="it-IT" sz="4800" dirty="0" smtClean="0">
              <a:solidFill>
                <a:srgbClr val="FF0000"/>
              </a:solidFill>
            </a:endParaRPr>
          </a:p>
          <a:p>
            <a:pPr algn="ctr"/>
            <a:r>
              <a:rPr lang="it-IT" sz="4800" dirty="0" smtClean="0">
                <a:solidFill>
                  <a:srgbClr val="FF0000"/>
                </a:solidFill>
              </a:rPr>
              <a:t>nasce </a:t>
            </a:r>
            <a:r>
              <a:rPr lang="it-IT" sz="4800" dirty="0">
                <a:solidFill>
                  <a:srgbClr val="FF0000"/>
                </a:solidFill>
              </a:rPr>
              <a:t>il fascismo </a:t>
            </a:r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312368" cy="232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6632"/>
            <a:ext cx="936104" cy="83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83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i="1" dirty="0">
                <a:solidFill>
                  <a:srgbClr val="FF0000"/>
                </a:solidFill>
              </a:rPr>
              <a:t>Il programma di Piazza San Sepolcro (23 marzo 1919)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2800" b="1" smtClean="0"/>
              <a:t>Per il problema sociale: NOI VOGLIAMO: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2800" b="1" smtClean="0"/>
              <a:t>La sollecita promulgazione di una legge dello Stato che sancisca per tutti i lavori la giornata legale di otto ore di lavoro.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2800" b="1" smtClean="0"/>
              <a:t> I minimi di paga.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2800" b="1" smtClean="0"/>
              <a:t>La partecipazione dei rappresentanti dei lavoratori al funzionamento tecnico dell'industria.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it-IT" altLang="it-IT" sz="2800" b="1" smtClean="0"/>
              <a:t>Una necessaria modificazione del progetto di legge di assicurazione sulla invalidità e sulla vecchiaia abbassando il limite di età, proposto attualmente a 65 anni, a 55 anni.</a:t>
            </a:r>
          </a:p>
        </p:txBody>
      </p:sp>
      <p:sp>
        <p:nvSpPr>
          <p:cNvPr id="9220" name="Segnaposto numero diapositiva 1"/>
          <p:cNvSpPr>
            <a:spLocks noGrp="1"/>
          </p:cNvSpPr>
          <p:nvPr>
            <p:ph type="sldNum" sz="quarter" idx="11"/>
          </p:nvPr>
        </p:nvSpPr>
        <p:spPr>
          <a:xfrm>
            <a:off x="3124200" y="6248400"/>
            <a:ext cx="2892425" cy="4730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58CDA450-9B0A-48C4-B139-5FCE35E2C7B9}" type="slidenum">
              <a:rPr lang="it-IT" altLang="it-IT" sz="1200" smtClean="0">
                <a:latin typeface="Arial" charset="0"/>
              </a:rPr>
              <a:pPr algn="ctr"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20</a:t>
            </a:fld>
            <a:endParaRPr lang="it-IT" altLang="it-IT" sz="1200" smtClean="0"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836712"/>
            <a:ext cx="127635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839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2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2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2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2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2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0" name="Rectangle 1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i="1" dirty="0">
                <a:solidFill>
                  <a:srgbClr val="FF0000"/>
                </a:solidFill>
              </a:rPr>
              <a:t>Il programma di Piazza San Sepolcro (23 marzo 1919)</a:t>
            </a:r>
          </a:p>
        </p:txBody>
      </p:sp>
      <p:sp>
        <p:nvSpPr>
          <p:cNvPr id="29696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it-IT" altLang="it-IT" sz="2400" b="1" smtClean="0"/>
              <a:t>Per il problema politico: NOI VOGLIAMO: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it-IT" altLang="it-IT" sz="2400" b="1" smtClean="0"/>
              <a:t>Suffragio universale a scrutinio di lista regionale, con rappresentanza proporzionale, voto ed eleggibilità per le donne.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it-IT" altLang="it-IT" sz="2400" b="1" smtClean="0"/>
              <a:t>Il minimo di età per gli elettori abbassato ai 18 anni; quello per i deputati abbassato ai 25 anni.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it-IT" altLang="it-IT" sz="2400" b="1" smtClean="0"/>
              <a:t>L'abolizione del Senato.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it-IT" altLang="it-IT" sz="2400" b="1" smtClean="0"/>
              <a:t>La convocazione di una Assemblea Nazionale per la durata di tre anni, il cui primo compito sia quello di stabilire la forma di costituzione dello Stato.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it-IT" altLang="it-IT" sz="1600" smtClean="0"/>
              <a:t>    </a:t>
            </a:r>
          </a:p>
        </p:txBody>
      </p:sp>
      <p:sp>
        <p:nvSpPr>
          <p:cNvPr id="10244" name="Segnaposto numero diapositiva 1"/>
          <p:cNvSpPr>
            <a:spLocks noGrp="1"/>
          </p:cNvSpPr>
          <p:nvPr>
            <p:ph type="sldNum" sz="quarter" idx="11"/>
          </p:nvPr>
        </p:nvSpPr>
        <p:spPr>
          <a:xfrm>
            <a:off x="3124200" y="6248400"/>
            <a:ext cx="2892425" cy="4730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FFCC0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E5E5FF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A886E0"/>
              </a:buClr>
              <a:buSzPct val="70000"/>
              <a:buFont typeface="Wingdings" pitchFamily="2" charset="2"/>
              <a:buChar char="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Garamond" pitchFamily="18" charset="0"/>
                <a:ea typeface="Lucida Sans Unicode" pitchFamily="34" charset="0"/>
                <a:cs typeface="Lucida Sans Unicode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Arial" charset="0"/>
              <a:buNone/>
            </a:pPr>
            <a:fld id="{31A1C2D2-A4C0-4BDE-B9E6-924D89C3938A}" type="slidenum">
              <a:rPr lang="it-IT" altLang="it-IT" sz="1200" smtClean="0">
                <a:latin typeface="Arial" charset="0"/>
              </a:rPr>
              <a:pPr algn="ctr">
                <a:spcBef>
                  <a:spcPct val="0"/>
                </a:spcBef>
                <a:buClr>
                  <a:srgbClr val="000000"/>
                </a:buClr>
                <a:buSzPct val="100000"/>
                <a:buFont typeface="Arial" charset="0"/>
                <a:buNone/>
              </a:pPr>
              <a:t>21</a:t>
            </a:fld>
            <a:endParaRPr lang="it-IT" altLang="it-IT" sz="1200" smtClean="0"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36712"/>
            <a:ext cx="1274763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497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6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Nel frattempo, sempre in marzo…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it-IT" b="1" dirty="0" smtClean="0"/>
              <a:t>Viene fondata la Terza Internazionale (Internazionale comunista o </a:t>
            </a:r>
            <a:r>
              <a:rPr lang="it-IT" b="1" i="1" dirty="0" err="1" smtClean="0"/>
              <a:t>Komintern</a:t>
            </a:r>
            <a:r>
              <a:rPr lang="it-IT" b="1" dirty="0" smtClean="0"/>
              <a:t>) (6)</a:t>
            </a:r>
            <a:r>
              <a:rPr lang="it-IT" b="1" dirty="0"/>
              <a:t>	</a:t>
            </a:r>
          </a:p>
          <a:p>
            <a:pPr>
              <a:buFontTx/>
              <a:buChar char="-"/>
            </a:pPr>
            <a:r>
              <a:rPr lang="it-IT" b="1" dirty="0"/>
              <a:t>La delegazione italiana a Parigi presenta un memoriale di rivendicazioni  (Patto di Londra più Fiume</a:t>
            </a:r>
            <a:r>
              <a:rPr lang="it-IT" b="1" dirty="0" smtClean="0"/>
              <a:t>) (11)</a:t>
            </a:r>
            <a:endParaRPr lang="it-IT" b="1" dirty="0"/>
          </a:p>
          <a:p>
            <a:pPr marL="285750" indent="-285750">
              <a:buFontTx/>
              <a:buChar char="-"/>
            </a:pPr>
            <a:r>
              <a:rPr lang="it-IT" b="1" dirty="0"/>
              <a:t>In Ungheria  </a:t>
            </a:r>
            <a:r>
              <a:rPr lang="it-IT" b="1" dirty="0" smtClean="0"/>
              <a:t>nasce </a:t>
            </a:r>
            <a:r>
              <a:rPr lang="it-IT" b="1" dirty="0"/>
              <a:t>una repubblica sovietica (Bela </a:t>
            </a:r>
            <a:r>
              <a:rPr lang="it-IT" b="1" dirty="0" err="1"/>
              <a:t>Kun</a:t>
            </a:r>
            <a:r>
              <a:rPr lang="it-IT" b="1" dirty="0" smtClean="0"/>
              <a:t>) (21)</a:t>
            </a:r>
            <a:endParaRPr lang="it-IT" b="1" dirty="0"/>
          </a:p>
          <a:p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4888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967" y="3871940"/>
            <a:ext cx="243706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18669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91424"/>
            <a:ext cx="17145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4515" y="2490624"/>
            <a:ext cx="3257967" cy="216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48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15 aprile: debutto dello squadrismo fascista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1" dirty="0" smtClean="0"/>
              <a:t>Il PSI organizza un comizio all’arena di Milano.</a:t>
            </a:r>
          </a:p>
          <a:p>
            <a:r>
              <a:rPr lang="it-IT" b="1" dirty="0" smtClean="0"/>
              <a:t>Scontri con i fascisti. Viene uccisa una giovane socialista.</a:t>
            </a:r>
          </a:p>
          <a:p>
            <a:r>
              <a:rPr lang="it-IT" b="1" dirty="0" smtClean="0"/>
              <a:t>Gli squadristi attaccano la redazione dell’ «Avanti!», quotidiano socialista, a Milano, presidiata dall’esercito.</a:t>
            </a:r>
          </a:p>
          <a:p>
            <a:r>
              <a:rPr lang="it-IT" b="1" dirty="0" smtClean="0"/>
              <a:t>Un fante viene ucciso da uno sparo proveniente dalla redazione. </a:t>
            </a:r>
          </a:p>
          <a:p>
            <a:r>
              <a:rPr lang="it-IT" b="1" dirty="0" smtClean="0"/>
              <a:t>I fascisti entrano nella redazione e la devastano.  Uccidono altri due socialisti.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2738" y="264245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42717">
            <a:off x="5188248" y="2642458"/>
            <a:ext cx="3102684" cy="219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5131" y="1465448"/>
            <a:ext cx="3454289" cy="455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310" y="1484784"/>
            <a:ext cx="4784424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5619" y="1628800"/>
            <a:ext cx="3107942" cy="459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6364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Nel frattempo, sempre in aprile…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La Baviera si proclama repubblica socialista indipendente (6-7)</a:t>
            </a:r>
          </a:p>
          <a:p>
            <a:r>
              <a:rPr lang="it-IT" b="1" dirty="0" smtClean="0"/>
              <a:t>Ginevra sarà la capitale della Società delle Nazioni (10)</a:t>
            </a:r>
          </a:p>
          <a:p>
            <a:r>
              <a:rPr lang="it-IT" b="1" dirty="0" smtClean="0"/>
              <a:t>La delegazione italiana abbandona la conferenza di Parigi (24). Vi ritornerà il 7 maggio…</a:t>
            </a:r>
          </a:p>
          <a:p>
            <a:r>
              <a:rPr lang="it-IT" b="1" dirty="0" smtClean="0"/>
              <a:t>Viene approvato lo statuto della Società delle Nazioni (29)</a:t>
            </a:r>
            <a:endParaRPr lang="it-IT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5150" y="1628800"/>
            <a:ext cx="1059451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5"/>
            <a:ext cx="2860543" cy="21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0566" y="1340768"/>
            <a:ext cx="380365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853" y="2204864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4268"/>
            <a:ext cx="3672408" cy="315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756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Giugno: la crisi italiana peggiora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it-IT" sz="3200" b="1" dirty="0" smtClean="0"/>
              <a:t>Dimissioni del governo Orlando (23 giugno)</a:t>
            </a:r>
          </a:p>
          <a:p>
            <a:r>
              <a:rPr lang="it-IT" sz="3200" b="1" dirty="0" smtClean="0"/>
              <a:t>Governo di F.S. Nitti, odiato dalla destra e dall’estrema sinistra.</a:t>
            </a:r>
          </a:p>
          <a:p>
            <a:r>
              <a:rPr lang="it-IT" sz="3200" b="1" dirty="0" smtClean="0"/>
              <a:t>L’Italia firma il Trattato con la Germania (28 giugno)</a:t>
            </a:r>
          </a:p>
          <a:p>
            <a:endParaRPr lang="it-IT" b="1" dirty="0" smtClean="0"/>
          </a:p>
          <a:p>
            <a:endParaRPr lang="it-IT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5"/>
            <a:ext cx="2441377" cy="319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200" y="1976609"/>
            <a:ext cx="2983712" cy="361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49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Nasce il Partito popolare italiano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4114800" cy="4896544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Bologna, 14-16 giugno 1919: nasce il primo partito </a:t>
            </a:r>
            <a:r>
              <a:rPr lang="it-IT" dirty="0" err="1" smtClean="0"/>
              <a:t>ctatolico</a:t>
            </a:r>
            <a:r>
              <a:rPr lang="it-IT" dirty="0" smtClean="0"/>
              <a:t> italiano.</a:t>
            </a:r>
          </a:p>
          <a:p>
            <a:r>
              <a:rPr lang="it-IT" dirty="0" smtClean="0"/>
              <a:t>«L’Appello ai liberi e forti» di Don Luigi Sturzo (18 gennaio 1919)</a:t>
            </a:r>
          </a:p>
          <a:p>
            <a:r>
              <a:rPr lang="it-IT" dirty="0" err="1" smtClean="0"/>
              <a:t>Wilsonismo</a:t>
            </a:r>
            <a:r>
              <a:rPr lang="it-IT" dirty="0" smtClean="0"/>
              <a:t>, sostegno alla SDN, decentramento amministrativo,  senato elettivo, politica sociale, libertà religiosa, eliminazione dei latifondi, particolare attenzione alle forme di cooperazione contadina.</a:t>
            </a:r>
          </a:p>
          <a:p>
            <a:r>
              <a:rPr lang="it-IT" dirty="0" smtClean="0"/>
              <a:t>Contrari a ogni lotta di classe.</a:t>
            </a:r>
          </a:p>
          <a:p>
            <a:r>
              <a:rPr lang="it-IT" dirty="0" smtClean="0"/>
              <a:t>Inviso a socialisti, fascisti e ai liberali</a:t>
            </a:r>
            <a:r>
              <a:rPr lang="it-IT" dirty="0"/>
              <a:t> </a:t>
            </a:r>
            <a:r>
              <a:rPr lang="it-IT" dirty="0" smtClean="0"/>
              <a:t>più anticlericali.</a:t>
            </a:r>
          </a:p>
          <a:p>
            <a:endParaRPr lang="it-IT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459" y="2852936"/>
            <a:ext cx="3325787" cy="332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26574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530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9911" y="3201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Luglio-Agosto: </a:t>
            </a:r>
            <a:br>
              <a:rPr lang="it-IT" dirty="0" smtClean="0">
                <a:solidFill>
                  <a:srgbClr val="FF0000"/>
                </a:solidFill>
              </a:rPr>
            </a:br>
            <a:r>
              <a:rPr lang="it-IT" dirty="0" smtClean="0">
                <a:solidFill>
                  <a:srgbClr val="FF0000"/>
                </a:solidFill>
              </a:rPr>
              <a:t>l’inizio del «</a:t>
            </a:r>
            <a:r>
              <a:rPr lang="it-IT" dirty="0">
                <a:solidFill>
                  <a:srgbClr val="FF0000"/>
                </a:solidFill>
              </a:rPr>
              <a:t>B</a:t>
            </a:r>
            <a:r>
              <a:rPr lang="it-IT" dirty="0" smtClean="0">
                <a:solidFill>
                  <a:srgbClr val="FF0000"/>
                </a:solidFill>
              </a:rPr>
              <a:t>iennio rosso» (1919-20)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95535" y="1516967"/>
            <a:ext cx="5376245" cy="4576329"/>
          </a:xfrm>
        </p:spPr>
        <p:txBody>
          <a:bodyPr>
            <a:normAutofit fontScale="62500" lnSpcReduction="20000"/>
          </a:bodyPr>
          <a:lstStyle/>
          <a:p>
            <a:r>
              <a:rPr lang="it-IT" b="1" dirty="0"/>
              <a:t>Sciopero politico generale in tutta Italia </a:t>
            </a:r>
            <a:r>
              <a:rPr lang="it-IT" b="1" dirty="0" smtClean="0"/>
              <a:t>(20-21  </a:t>
            </a:r>
            <a:r>
              <a:rPr lang="it-IT" b="1" dirty="0"/>
              <a:t>luglio</a:t>
            </a:r>
            <a:r>
              <a:rPr lang="it-IT" b="1" dirty="0" smtClean="0"/>
              <a:t>)</a:t>
            </a:r>
          </a:p>
          <a:p>
            <a:r>
              <a:rPr lang="it-IT" b="1" dirty="0"/>
              <a:t>Manifestazioni contro il carovita e scontri con le forze dell’ordine (27 luglio)</a:t>
            </a:r>
          </a:p>
          <a:p>
            <a:r>
              <a:rPr lang="it-IT" b="1" dirty="0" smtClean="0"/>
              <a:t>Occupazione delle terre in Lazio e nel Sud Italia (agosto)</a:t>
            </a:r>
            <a:endParaRPr lang="it-IT" b="1" dirty="0"/>
          </a:p>
          <a:p>
            <a:r>
              <a:rPr lang="it-IT" b="1" dirty="0" smtClean="0"/>
              <a:t>Nitti si presenta come l’uomo d’ordine.</a:t>
            </a:r>
          </a:p>
          <a:p>
            <a:r>
              <a:rPr lang="it-IT" b="1" dirty="0" smtClean="0"/>
              <a:t>La moderazione della dirigenza del PSI evita la rivoluzione, delude gli estremisti e rafforza i fascisti e le destre.</a:t>
            </a:r>
          </a:p>
          <a:p>
            <a:r>
              <a:rPr lang="it-IT" b="1" dirty="0" smtClean="0"/>
              <a:t>Nelle campagne tuttavia il clima resta teso.</a:t>
            </a:r>
          </a:p>
          <a:p>
            <a:r>
              <a:rPr lang="it-IT" b="1" dirty="0" smtClean="0"/>
              <a:t>Nel frattempo (6 luglio) scoppiano incidenti a Fiume tra i contingenti d’occupazione italiano –supportato da civili-  e francese (9 morti francesi, 2 uccisi dopo la resa…,).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868144" y="1600201"/>
            <a:ext cx="2818656" cy="4421088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38213"/>
            <a:ext cx="2981325" cy="361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umetto 2 5"/>
          <p:cNvSpPr/>
          <p:nvPr/>
        </p:nvSpPr>
        <p:spPr>
          <a:xfrm>
            <a:off x="803229" y="1538213"/>
            <a:ext cx="4968552" cy="2394843"/>
          </a:xfrm>
          <a:prstGeom prst="wedgeRoundRectCallout">
            <a:avLst>
              <a:gd name="adj1" fmla="val 75935"/>
              <a:gd name="adj2" fmla="val 1096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Nelle città dove esistono fasci ed associazioni combattenti ... se essi intendono cooperare mantenimento ordine pubblico ed alla repressione violenza e tentativi rivoluzionari, faranno opera patriottica mettendosi volontariamente disposizione autorità medesime e accettandone con animo disciplinato la direzione, la quale non può essere che </a:t>
            </a:r>
            <a:r>
              <a:rPr lang="it-IT" dirty="0" smtClean="0"/>
              <a:t>unica.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50332"/>
            <a:ext cx="29908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0689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Settembre: </a:t>
            </a:r>
            <a:br>
              <a:rPr lang="it-IT" b="1" dirty="0" smtClean="0">
                <a:solidFill>
                  <a:srgbClr val="FF0000"/>
                </a:solidFill>
              </a:rPr>
            </a:br>
            <a:r>
              <a:rPr lang="it-IT" b="1" dirty="0" smtClean="0">
                <a:solidFill>
                  <a:srgbClr val="FF0000"/>
                </a:solidFill>
              </a:rPr>
              <a:t>il trattato di pace più atteso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50904" cy="4525963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10 settembre: trattato di Saint Germain-en-</a:t>
            </a:r>
            <a:r>
              <a:rPr lang="it-IT" b="1" dirty="0" err="1" smtClean="0"/>
              <a:t>Laye</a:t>
            </a:r>
            <a:r>
              <a:rPr lang="it-IT" b="1" dirty="0" smtClean="0"/>
              <a:t> tra l’Intesa e l’Austria.</a:t>
            </a:r>
          </a:p>
          <a:p>
            <a:r>
              <a:rPr lang="it-IT" b="1" dirty="0" smtClean="0"/>
              <a:t>All’Italia vengono ceduti: Sud Tirolo, Trentino, province di Gorizia e Trieste, l’intera Istria, Zara e le isole di </a:t>
            </a:r>
            <a:r>
              <a:rPr lang="it-IT" b="1" dirty="0" err="1" smtClean="0"/>
              <a:t>Pelagosa</a:t>
            </a:r>
            <a:r>
              <a:rPr lang="it-IT" b="1" dirty="0" smtClean="0"/>
              <a:t>  (</a:t>
            </a:r>
            <a:r>
              <a:rPr lang="it-IT" b="1" dirty="0" err="1" smtClean="0"/>
              <a:t>Palagruža</a:t>
            </a:r>
            <a:r>
              <a:rPr lang="it-IT" b="1" dirty="0" smtClean="0"/>
              <a:t>), Lussino (</a:t>
            </a:r>
            <a:r>
              <a:rPr lang="it-IT" b="1" dirty="0" err="1" smtClean="0"/>
              <a:t>Lošinj</a:t>
            </a:r>
            <a:r>
              <a:rPr lang="it-IT" b="1" dirty="0"/>
              <a:t>)</a:t>
            </a:r>
            <a:r>
              <a:rPr lang="it-IT" b="1" dirty="0" smtClean="0"/>
              <a:t>, Cazza (</a:t>
            </a:r>
            <a:r>
              <a:rPr lang="it-IT" b="1" dirty="0" err="1" smtClean="0"/>
              <a:t>Sušac</a:t>
            </a:r>
            <a:r>
              <a:rPr lang="it-IT" b="1" dirty="0" smtClean="0"/>
              <a:t>), Lagosta (</a:t>
            </a:r>
            <a:r>
              <a:rPr lang="it-IT" b="1" dirty="0" err="1" smtClean="0"/>
              <a:t>Lastovo</a:t>
            </a:r>
            <a:r>
              <a:rPr lang="it-IT" b="1" dirty="0" smtClean="0"/>
              <a:t>)e Cherso (</a:t>
            </a:r>
            <a:r>
              <a:rPr lang="it-IT" b="1" dirty="0" err="1" smtClean="0"/>
              <a:t>Cres</a:t>
            </a:r>
            <a:r>
              <a:rPr lang="it-IT" b="1" dirty="0" smtClean="0"/>
              <a:t>). Più Postumia e la Carniola (</a:t>
            </a:r>
            <a:r>
              <a:rPr lang="it-IT" b="1" dirty="0" err="1" smtClean="0"/>
              <a:t>Kranjska</a:t>
            </a:r>
            <a:r>
              <a:rPr lang="it-IT" b="1" dirty="0" smtClean="0"/>
              <a:t>).</a:t>
            </a:r>
          </a:p>
          <a:p>
            <a:r>
              <a:rPr lang="it-IT" b="1" dirty="0" smtClean="0"/>
              <a:t>Ma non Fiume…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76872"/>
            <a:ext cx="327636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77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>
                <a:solidFill>
                  <a:srgbClr val="FF0000"/>
                </a:solidFill>
              </a:rPr>
              <a:t>Memento: </a:t>
            </a:r>
            <a:r>
              <a:rPr lang="it-IT" b="1" i="1" dirty="0" err="1" smtClean="0">
                <a:solidFill>
                  <a:srgbClr val="FF0000"/>
                </a:solidFill>
              </a:rPr>
              <a:t>audere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semper</a:t>
            </a:r>
            <a:r>
              <a:rPr lang="it-IT" b="1" i="1" dirty="0" smtClean="0">
                <a:solidFill>
                  <a:srgbClr val="FF0000"/>
                </a:solidFill>
              </a:rPr>
              <a:t>!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5544616" cy="5472608"/>
          </a:xfrm>
        </p:spPr>
        <p:txBody>
          <a:bodyPr>
            <a:normAutofit/>
          </a:bodyPr>
          <a:lstStyle/>
          <a:p>
            <a:r>
              <a:rPr lang="it-IT" sz="1800" b="1" dirty="0" smtClean="0"/>
              <a:t>Dopo gli incidenti di luglio, il comando alleati ordina il ritiro delle truppe italiane (24 agosto). Si acquartierano a Ronchi, presso Monfalcone. </a:t>
            </a:r>
          </a:p>
          <a:p>
            <a:r>
              <a:rPr lang="it-IT" sz="1800" b="1" dirty="0" smtClean="0"/>
              <a:t>Inizia una congiura con al centro Gabriele D’Annunzio, che si trova a Venezia.</a:t>
            </a:r>
          </a:p>
          <a:p>
            <a:r>
              <a:rPr lang="it-IT" sz="1800" b="1" dirty="0" smtClean="0"/>
              <a:t>I’ 11 settembre il Poeta, da Ronchi,   scrive a Mussolini:</a:t>
            </a:r>
          </a:p>
          <a:p>
            <a:r>
              <a:rPr lang="it-IT" sz="1800" b="1" dirty="0" smtClean="0"/>
              <a:t>Il 12, i suoi 287 legionari (militari italiani ammutinati) entrano in una città abbandonata dalle truppe dell’Intesa.</a:t>
            </a:r>
          </a:p>
          <a:p>
            <a:r>
              <a:rPr lang="it-IT" sz="1800" b="1" dirty="0" smtClean="0"/>
              <a:t>Il Consiglio nazionale fiumano gli cede tutti i poteri.</a:t>
            </a:r>
          </a:p>
          <a:p>
            <a:r>
              <a:rPr lang="it-IT" sz="1800" b="1" dirty="0" smtClean="0"/>
              <a:t>D’Annunzio proclama l’annessione della città («Un faro luminoso che splende in mezzo a un mare di abiezione»)  all’Italia. </a:t>
            </a:r>
          </a:p>
          <a:p>
            <a:r>
              <a:rPr lang="it-IT" sz="1800" b="1" dirty="0" smtClean="0"/>
              <a:t>Nitti ordina il blocco navale attorno a Fiume. D’Annunzio risponde di non riconoscere il governo italiano. Inizia il lungo breccio di ferro </a:t>
            </a:r>
            <a:r>
              <a:rPr lang="it-IT" sz="1800" b="1" dirty="0"/>
              <a:t>t</a:t>
            </a:r>
            <a:r>
              <a:rPr lang="it-IT" sz="1800" b="1" dirty="0" smtClean="0"/>
              <a:t>ra Fiume e Roma.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77599" y="1438598"/>
            <a:ext cx="3055912" cy="369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umetto 1 5"/>
          <p:cNvSpPr/>
          <p:nvPr/>
        </p:nvSpPr>
        <p:spPr>
          <a:xfrm>
            <a:off x="471944" y="3389410"/>
            <a:ext cx="5252184" cy="504056"/>
          </a:xfrm>
          <a:prstGeom prst="wedgeRectCallout">
            <a:avLst>
              <a:gd name="adj1" fmla="val 74920"/>
              <a:gd name="adj2" fmla="val -180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Il dado è tratto. Parto ora. Domattina prenderò Fiume con le armi.</a:t>
            </a:r>
            <a:endParaRPr lang="it-I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2801" y="3858473"/>
            <a:ext cx="2836088" cy="178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14423">
            <a:off x="6865654" y="1727885"/>
            <a:ext cx="1552285" cy="229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545" y="5349857"/>
            <a:ext cx="1174642" cy="14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5328">
            <a:off x="6384683" y="2106639"/>
            <a:ext cx="2048817" cy="132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555" y="5301209"/>
            <a:ext cx="1198677" cy="1477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12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animBg="1"/>
      <p:bldP spid="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Ottobre: il mancato accordo tra D’Annunzio e Mussolini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4536504" cy="4785395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Mussolini a parole sostiene il Poeta ma nei fatti non fa nulla.</a:t>
            </a:r>
          </a:p>
          <a:p>
            <a:r>
              <a:rPr lang="it-IT" sz="2400" b="1" dirty="0" smtClean="0"/>
              <a:t>Attende le imminenti elezioni? Non vuole un secondo «duce»? Tenta di ingraziarsi il potere?</a:t>
            </a:r>
          </a:p>
          <a:p>
            <a:r>
              <a:rPr lang="it-IT" sz="2400" b="1" dirty="0" smtClean="0"/>
              <a:t>Le reazioni di D’Annunzio sono rabbiose:</a:t>
            </a:r>
          </a:p>
          <a:p>
            <a:r>
              <a:rPr lang="it-IT" sz="2400" b="1" dirty="0" smtClean="0"/>
              <a:t>Il 7 ottobre Mussolini vola a Fiume, incontra D’Annunzio e sconsiglia iniziative avventuriste prima delle elezioni.</a:t>
            </a:r>
          </a:p>
          <a:p>
            <a:r>
              <a:rPr lang="it-IT" sz="2400" b="1" dirty="0" smtClean="0"/>
              <a:t>I due si lasciano con freddezza.</a:t>
            </a:r>
          </a:p>
          <a:p>
            <a:endParaRPr lang="it-IT" sz="2400" dirty="0" smtClean="0"/>
          </a:p>
          <a:p>
            <a:endParaRPr lang="it-IT" sz="2400" dirty="0" smtClean="0"/>
          </a:p>
          <a:p>
            <a:endParaRPr lang="it-IT" sz="2400" dirty="0"/>
          </a:p>
        </p:txBody>
      </p:sp>
      <p:sp>
        <p:nvSpPr>
          <p:cNvPr id="5" name="Fumetto 1 4"/>
          <p:cNvSpPr/>
          <p:nvPr/>
        </p:nvSpPr>
        <p:spPr>
          <a:xfrm>
            <a:off x="879602" y="3609449"/>
            <a:ext cx="5472608" cy="2160240"/>
          </a:xfrm>
          <a:prstGeom prst="wedgeRectCallout">
            <a:avLst>
              <a:gd name="adj1" fmla="val 64866"/>
              <a:gd name="adj2" fmla="val 99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 voi tremate di paura! Voi vi lasciate mettere sul collo il piede porcino del più abbietto truffatore che abbia mai illustrato la storia del canagliume universale. Qualunque altro </a:t>
            </a:r>
            <a:r>
              <a:rPr lang="it-IT" dirty="0" err="1" smtClean="0"/>
              <a:t>Paesec</a:t>
            </a:r>
            <a:r>
              <a:rPr lang="it-IT" dirty="0" smtClean="0"/>
              <a:t>-anche la Lapponia- avrebbe rovesciato quell’uomo, quegli uomini.</a:t>
            </a:r>
            <a:endParaRPr lang="it-IT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4154" y="1704449"/>
            <a:ext cx="18097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97620"/>
            <a:ext cx="1656183" cy="233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0887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9412" y="-34320"/>
            <a:ext cx="8229600" cy="114300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C00000"/>
                </a:solidFill>
              </a:rPr>
              <a:t>Ottobre:</a:t>
            </a:r>
            <a:br>
              <a:rPr lang="it-IT" sz="3200" b="1" dirty="0" smtClean="0">
                <a:solidFill>
                  <a:srgbClr val="C00000"/>
                </a:solidFill>
              </a:rPr>
            </a:br>
            <a:r>
              <a:rPr lang="it-IT" sz="3200" b="1" dirty="0" smtClean="0">
                <a:solidFill>
                  <a:srgbClr val="C00000"/>
                </a:solidFill>
              </a:rPr>
              <a:t>i congressi per due partiti rivoluzionari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29844" cy="906115"/>
          </a:xfrm>
        </p:spPr>
        <p:txBody>
          <a:bodyPr>
            <a:noAutofit/>
          </a:bodyPr>
          <a:lstStyle/>
          <a:p>
            <a:pPr algn="ctr"/>
            <a:r>
              <a:rPr lang="it-IT" sz="2000" dirty="0">
                <a:solidFill>
                  <a:srgbClr val="FF0000"/>
                </a:solidFill>
              </a:rPr>
              <a:t>XVI congresso del Partito socialista italiano </a:t>
            </a:r>
            <a:r>
              <a:rPr lang="it-IT" sz="2000" dirty="0" smtClean="0">
                <a:solidFill>
                  <a:srgbClr val="FF0000"/>
                </a:solidFill>
              </a:rPr>
              <a:t>(Bologna, 5-8 ottobre)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 dirty="0" smtClean="0"/>
              <a:t>Il Partito aderisce all’Internazionale comunista</a:t>
            </a:r>
          </a:p>
          <a:p>
            <a:r>
              <a:rPr lang="it-IT" b="1" dirty="0" smtClean="0"/>
              <a:t>Trionfa la corrente rivoluzionaria.</a:t>
            </a:r>
          </a:p>
          <a:p>
            <a:r>
              <a:rPr lang="it-IT" b="1" dirty="0" smtClean="0"/>
              <a:t>«La conquista violenta del potere da parte dei lavoratori dovrà segnare il trapasso del potere dalla classe borghese a quella proletaria, instaurando così il regime transitorio della dittatura di tutto il proletariato». Nicola Bombacci segretario.</a:t>
            </a:r>
          </a:p>
          <a:p>
            <a:r>
              <a:rPr lang="it-IT" b="1" dirty="0" smtClean="0"/>
              <a:t>I riformisti di Filippo Turati criticano l’ «infatuazione bolscevica» del Partito ma sono messi in minoranza.</a:t>
            </a:r>
            <a:endParaRPr lang="it-IT" b="1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>
          <a:xfrm>
            <a:off x="4734760" y="1115538"/>
            <a:ext cx="4042793" cy="1122139"/>
          </a:xfrm>
        </p:spPr>
        <p:txBody>
          <a:bodyPr>
            <a:no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I </a:t>
            </a:r>
            <a:r>
              <a:rPr lang="it-IT" sz="2000" dirty="0">
                <a:solidFill>
                  <a:schemeClr val="bg1"/>
                </a:solidFill>
              </a:rPr>
              <a:t>congresso dei Fasci </a:t>
            </a:r>
            <a:r>
              <a:rPr lang="it-IT" sz="2000" dirty="0" smtClean="0">
                <a:solidFill>
                  <a:schemeClr val="bg1"/>
                </a:solidFill>
              </a:rPr>
              <a:t>di </a:t>
            </a:r>
            <a:r>
              <a:rPr lang="it-IT" sz="2000" dirty="0">
                <a:solidFill>
                  <a:schemeClr val="bg1"/>
                </a:solidFill>
              </a:rPr>
              <a:t>Combattimento </a:t>
            </a:r>
            <a:endParaRPr lang="it-IT" sz="2000" dirty="0" smtClean="0">
              <a:solidFill>
                <a:schemeClr val="bg1"/>
              </a:solidFill>
            </a:endParaRPr>
          </a:p>
          <a:p>
            <a:pPr algn="ctr"/>
            <a:r>
              <a:rPr lang="it-IT" sz="2000" dirty="0" smtClean="0">
                <a:solidFill>
                  <a:schemeClr val="bg1"/>
                </a:solidFill>
              </a:rPr>
              <a:t>(</a:t>
            </a:r>
            <a:r>
              <a:rPr lang="it-IT" sz="2000" dirty="0">
                <a:solidFill>
                  <a:schemeClr val="bg1"/>
                </a:solidFill>
              </a:rPr>
              <a:t>Firenze,  9-10 ottobre)</a:t>
            </a:r>
            <a:endParaRPr lang="it-IT" sz="2000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b="1" dirty="0" smtClean="0"/>
              <a:t>Mussolini vi arriva da Fiume </a:t>
            </a:r>
          </a:p>
          <a:p>
            <a:r>
              <a:rPr lang="it-IT" b="1" dirty="0" smtClean="0"/>
              <a:t>«Non intendiamo essere considerati una specie di guardia del corpo di una borghesia che, specialmente nel ceto dei nuovi ricchi, è semplicemente indegna e vile. Se questa gente non sa difendersi da se stessa non speri di essere difesa da noi».</a:t>
            </a:r>
          </a:p>
          <a:p>
            <a:r>
              <a:rPr lang="it-IT" b="1" dirty="0" smtClean="0"/>
              <a:t>Antimonarchici («La monarchia è assolutamente inferiore al suo compito»).</a:t>
            </a:r>
          </a:p>
          <a:p>
            <a:r>
              <a:rPr lang="it-IT" b="1" dirty="0" smtClean="0"/>
              <a:t>Auspica un accordo elettorale con PRI e con i socialisti patriottici (USI).</a:t>
            </a:r>
            <a:endParaRPr lang="it-IT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0095" y="1340415"/>
            <a:ext cx="492385" cy="43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05065"/>
            <a:ext cx="535441" cy="53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441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Novembre: speranze e delusioni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5069160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 smtClean="0"/>
              <a:t>Il 13-14 novembre 600 fiumani sbarcano a Zara allo scopo di allargare il movimento a tutta la Dalmazia.</a:t>
            </a:r>
          </a:p>
          <a:p>
            <a:r>
              <a:rPr lang="it-IT" b="1" dirty="0" smtClean="0"/>
              <a:t>L’ammiraglio Millo aderisce alla congiura.</a:t>
            </a:r>
          </a:p>
          <a:p>
            <a:r>
              <a:rPr lang="it-IT" b="1" dirty="0" smtClean="0"/>
              <a:t>16 novembre: elezioni politiche. </a:t>
            </a:r>
          </a:p>
          <a:p>
            <a:r>
              <a:rPr lang="it-IT" b="1" dirty="0" smtClean="0"/>
              <a:t>Fallimento della lista fascista e di destra estrema, trionfo socialista e popolare. Tenuta centrista e liberale.</a:t>
            </a:r>
          </a:p>
          <a:p>
            <a:r>
              <a:rPr lang="it-IT" b="1" dirty="0" smtClean="0"/>
              <a:t>Si rafforza Nitti.</a:t>
            </a:r>
          </a:p>
          <a:p>
            <a:endParaRPr lang="it-IT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8401" y="1700808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647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565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C00000"/>
                </a:solidFill>
              </a:rPr>
              <a:t>16 novembre 1919: le prime elezioni del dopoguerra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528058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7875" y="2348880"/>
            <a:ext cx="2921446" cy="219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467544" y="6093296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NB: La lista fascista ottiene 4.657 voti. Mussolini, 2.427 preferenze. Un disastro.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74764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17 novembre 1919. Pagina di cronaca dell’ «Avanti!»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it-IT" sz="3200" i="1" dirty="0" smtClean="0"/>
          </a:p>
          <a:p>
            <a:pPr marL="0" indent="0" algn="ctr">
              <a:buNone/>
            </a:pPr>
            <a:r>
              <a:rPr lang="it-IT" sz="3200" i="1" dirty="0" smtClean="0"/>
              <a:t>Un cadavere in stato di putrefazione è stato ripescato nelle acque del naviglio. Pare si tratti di Benito Mussolini.</a:t>
            </a:r>
            <a:endParaRPr lang="it-IT" sz="3200" i="1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235" y="1600200"/>
            <a:ext cx="320652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28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2459</Words>
  <Application>Microsoft Office PowerPoint</Application>
  <PresentationFormat>Presentazione su schermo (4:3)</PresentationFormat>
  <Paragraphs>231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Tema di Office</vt:lpstr>
      <vt:lpstr>1919:  l’anno che cambiò l’Italia  </vt:lpstr>
      <vt:lpstr>Cos’è il «Diciannovismo»?</vt:lpstr>
      <vt:lpstr>Premessa: le conseguenze della Guerra in Italia</vt:lpstr>
      <vt:lpstr>Le conseguenze economiche continentali</vt:lpstr>
      <vt:lpstr>Le conseguenze sociali in Europa e in Italia</vt:lpstr>
      <vt:lpstr>Le conseguenze sociali in Italia</vt:lpstr>
      <vt:lpstr>L’Italia nel Dopoguerra</vt:lpstr>
      <vt:lpstr>Le fratture della Guerra:  un’eredità che dura ancora oggi</vt:lpstr>
      <vt:lpstr>Gennaio: l’Italia alla conferenza di pace</vt:lpstr>
      <vt:lpstr>Vittoria mutilata? Vantaggi  per l’Italia ottenuti dalla guerra</vt:lpstr>
      <vt:lpstr>Eppure…L’altro volto della vittoria</vt:lpstr>
      <vt:lpstr>Nel frattempo, sempre in gennaio…</vt:lpstr>
      <vt:lpstr>Il fascismo: L’humus sociale, culturale e politico</vt:lpstr>
      <vt:lpstr>Le radici del fascismo</vt:lpstr>
      <vt:lpstr>Benito Mussolini il socialista</vt:lpstr>
      <vt:lpstr>I due Mussolini</vt:lpstr>
      <vt:lpstr>Benito Mussolini il nazionalista</vt:lpstr>
      <vt:lpstr>Diapositiva 18</vt:lpstr>
      <vt:lpstr>Diapositiva 19</vt:lpstr>
      <vt:lpstr>Il programma di Piazza San Sepolcro (23 marzo 1919)</vt:lpstr>
      <vt:lpstr>Il programma di Piazza San Sepolcro (23 marzo 1919)</vt:lpstr>
      <vt:lpstr>Nel frattempo, sempre in marzo…</vt:lpstr>
      <vt:lpstr>15 aprile: debutto dello squadrismo fascista</vt:lpstr>
      <vt:lpstr>Nel frattempo, sempre in aprile…</vt:lpstr>
      <vt:lpstr>Giugno: la crisi italiana peggiora</vt:lpstr>
      <vt:lpstr>Nasce il Partito popolare italiano</vt:lpstr>
      <vt:lpstr>Luglio-Agosto:  l’inizio del «Biennio rosso» (1919-20)</vt:lpstr>
      <vt:lpstr>Settembre:  il trattato di pace più atteso</vt:lpstr>
      <vt:lpstr>Memento: audere semper!</vt:lpstr>
      <vt:lpstr>Ottobre: il mancato accordo tra D’Annunzio e Mussolini</vt:lpstr>
      <vt:lpstr>Ottobre: i congressi per due partiti rivoluzionari</vt:lpstr>
      <vt:lpstr>Novembre: speranze e delusioni</vt:lpstr>
      <vt:lpstr>16 novembre 1919: le prime elezioni del dopoguerra</vt:lpstr>
      <vt:lpstr>17 novembre 1919. Pagina di cronaca dell’ «Avanti!»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CUZZI</dc:creator>
  <cp:lastModifiedBy> </cp:lastModifiedBy>
  <cp:revision>46</cp:revision>
  <dcterms:created xsi:type="dcterms:W3CDTF">2019-04-02T07:42:09Z</dcterms:created>
  <dcterms:modified xsi:type="dcterms:W3CDTF">2019-04-08T12:28:51Z</dcterms:modified>
</cp:coreProperties>
</file>