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tiff" ContentType="image/tiff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5" r:id="rId4"/>
    <p:sldId id="276" r:id="rId5"/>
    <p:sldId id="258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277" r:id="rId16"/>
    <p:sldId id="279" r:id="rId17"/>
    <p:sldId id="280" r:id="rId18"/>
    <p:sldId id="281" r:id="rId19"/>
    <p:sldId id="282" r:id="rId20"/>
    <p:sldId id="278" r:id="rId21"/>
    <p:sldId id="257" r:id="rId22"/>
    <p:sldId id="260" r:id="rId23"/>
    <p:sldId id="293" r:id="rId24"/>
    <p:sldId id="283" r:id="rId25"/>
    <p:sldId id="284" r:id="rId26"/>
    <p:sldId id="316" r:id="rId27"/>
    <p:sldId id="262" r:id="rId28"/>
    <p:sldId id="263" r:id="rId29"/>
    <p:sldId id="266" r:id="rId30"/>
    <p:sldId id="317" r:id="rId31"/>
    <p:sldId id="265" r:id="rId32"/>
    <p:sldId id="318" r:id="rId33"/>
    <p:sldId id="285" r:id="rId34"/>
    <p:sldId id="267" r:id="rId35"/>
    <p:sldId id="290" r:id="rId36"/>
    <p:sldId id="294" r:id="rId37"/>
    <p:sldId id="291" r:id="rId38"/>
    <p:sldId id="302" r:id="rId39"/>
    <p:sldId id="289" r:id="rId40"/>
    <p:sldId id="286" r:id="rId41"/>
    <p:sldId id="315" r:id="rId42"/>
    <p:sldId id="268" r:id="rId43"/>
    <p:sldId id="303" r:id="rId44"/>
    <p:sldId id="287" r:id="rId45"/>
    <p:sldId id="300" r:id="rId46"/>
    <p:sldId id="297" r:id="rId47"/>
    <p:sldId id="298" r:id="rId48"/>
    <p:sldId id="304" r:id="rId49"/>
    <p:sldId id="299" r:id="rId50"/>
    <p:sldId id="296" r:id="rId51"/>
    <p:sldId id="301" r:id="rId52"/>
    <p:sldId id="288" r:id="rId53"/>
    <p:sldId id="295" r:id="rId54"/>
    <p:sldId id="314" r:id="rId5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A1B3"/>
    <a:srgbClr val="FEF4F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Tito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cxnSp>
        <p:nvCxnSpPr>
          <p:cNvPr id="8" name="Connettore 1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Segnaposto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6" name="Segnaposto piè di pagina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7" name="Connettore 1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2" name="Segnaposto contenut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4" name="Segnaposto contenut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cxnSp>
        <p:nvCxnSpPr>
          <p:cNvPr id="10" name="Connettore 1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egnaposto contenut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31" name="Tito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24" name="Segnaposto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05/04/2019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" name="Segnaposto tito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www.youtube.com/watch?v=Z-OgwLv72Hs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lczYo7G2YE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hyperlink" Target="https://www.lenius.it/dannunzio-moda/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s://brescia.corriere.it/notizie/cronaca/17_agosto_14/vittoriale-volo-finestra-d-annunzio-diventato-giallo-47cba8de-80d8-11e7-a91b-263e95546556.shtml" TargetMode="Externa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www.vittoriale.it/video/vittoriale-visto-dal-ciel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55576" y="404665"/>
            <a:ext cx="7628384" cy="1224136"/>
          </a:xfrm>
        </p:spPr>
        <p:txBody>
          <a:bodyPr/>
          <a:lstStyle/>
          <a:p>
            <a:r>
              <a:rPr lang="it-IT" b="1" dirty="0" smtClean="0">
                <a:solidFill>
                  <a:srgbClr val="FF0000"/>
                </a:solidFill>
              </a:rPr>
              <a:t>Il </a:t>
            </a:r>
            <a:r>
              <a:rPr lang="it-IT" b="1" dirty="0" err="1" smtClean="0">
                <a:solidFill>
                  <a:srgbClr val="FF0000"/>
                </a:solidFill>
              </a:rPr>
              <a:t>Vittoriale</a:t>
            </a:r>
            <a:r>
              <a:rPr lang="it-IT" b="1" dirty="0" smtClean="0">
                <a:solidFill>
                  <a:srgbClr val="FF0000"/>
                </a:solidFill>
              </a:rPr>
              <a:t> degli Italiani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772816"/>
            <a:ext cx="4762500" cy="35718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72000"/>
          </a:xfrm>
        </p:spPr>
        <p:txBody>
          <a:bodyPr/>
          <a:lstStyle/>
          <a:p>
            <a:r>
              <a:rPr lang="it-IT" dirty="0" smtClean="0"/>
              <a:t>9 ettari (edifici, piazze, viali, fontane e molto altro)</a:t>
            </a:r>
          </a:p>
          <a:p>
            <a:r>
              <a:rPr lang="it-IT" dirty="0" smtClean="0"/>
              <a:t>Architetto Giancarlo Maroni</a:t>
            </a:r>
          </a:p>
          <a:p>
            <a:r>
              <a:rPr lang="it-IT" dirty="0" smtClean="0"/>
              <a:t>Reliquie, cimeli, testimonianze </a:t>
            </a:r>
          </a:p>
          <a:p>
            <a:r>
              <a:rPr lang="it-IT" dirty="0" smtClean="0"/>
              <a:t>Vivere inimitabile del poeta-vate (1921-1938)</a:t>
            </a:r>
          </a:p>
          <a:p>
            <a:r>
              <a:rPr lang="it-IT" dirty="0" smtClean="0"/>
              <a:t>Dedicato all’Italia e donato agli italiani</a:t>
            </a:r>
          </a:p>
          <a:p>
            <a:r>
              <a:rPr lang="it-IT" dirty="0" smtClean="0"/>
              <a:t>Monumento nazionale dal 1925</a:t>
            </a:r>
          </a:p>
          <a:p>
            <a:r>
              <a:rPr lang="it-IT" dirty="0" smtClean="0"/>
              <a:t>Vita, passioni, vicissitudini e vizi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Parco monumentale a memoria della “</a:t>
            </a:r>
            <a:r>
              <a:rPr lang="it-IT" dirty="0" smtClean="0">
                <a:solidFill>
                  <a:srgbClr val="FF0000"/>
                </a:solidFill>
              </a:rPr>
              <a:t>vita inimitabile</a:t>
            </a:r>
            <a:r>
              <a:rPr lang="it-IT" dirty="0" smtClean="0"/>
              <a:t>” del poeta-soldato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Villa del </a:t>
            </a:r>
            <a:r>
              <a:rPr lang="it-IT" dirty="0" smtClean="0">
                <a:solidFill>
                  <a:srgbClr val="FF0000"/>
                </a:solidFill>
              </a:rPr>
              <a:t>dottor </a:t>
            </a:r>
            <a:r>
              <a:rPr lang="it-IT" dirty="0" err="1" smtClean="0">
                <a:solidFill>
                  <a:srgbClr val="FF0000"/>
                </a:solidFill>
              </a:rPr>
              <a:t>Thode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it-IT" dirty="0" smtClean="0"/>
              <a:t>confiscata per danni della Germania durante la Grande Guerra, oltre 30.000 libri e cimeli </a:t>
            </a:r>
          </a:p>
          <a:p>
            <a:r>
              <a:rPr lang="it-IT" dirty="0" smtClean="0"/>
              <a:t>Intenzione originale: poche settimane per la stesura del “Notturno”</a:t>
            </a:r>
          </a:p>
          <a:p>
            <a:pPr>
              <a:buNone/>
            </a:pPr>
            <a:r>
              <a:rPr lang="it-IT" i="1" dirty="0" smtClean="0"/>
              <a:t>«Ho trovato qui sul Garda una vecchia villa appartenuta al defunto dottor </a:t>
            </a:r>
            <a:r>
              <a:rPr lang="it-IT" i="1" dirty="0" err="1" smtClean="0"/>
              <a:t>Thode</a:t>
            </a:r>
            <a:r>
              <a:rPr lang="it-IT" i="1" dirty="0" smtClean="0"/>
              <a:t>. È piena di bei libri... Il giardino è dolce, con le sue pergole e le sue terrazze in declivio. E la luce calda mi fa sospirare verso quella di Roma. Rimarrò qui qualche mese, per licenziare finalmente il Notturno»</a:t>
            </a:r>
            <a:r>
              <a:rPr lang="it-IT" dirty="0" smtClean="0"/>
              <a:t> alla moglie Maria </a:t>
            </a:r>
            <a:r>
              <a:rPr lang="it-IT" dirty="0" err="1" smtClean="0"/>
              <a:t>Hardouin</a:t>
            </a:r>
            <a:r>
              <a:rPr lang="it-IT" dirty="0" smtClean="0"/>
              <a:t> in una lettera del febbraio del 1921</a:t>
            </a:r>
          </a:p>
          <a:p>
            <a:pPr>
              <a:buNone/>
            </a:pPr>
            <a:endParaRPr lang="it-IT" dirty="0" smtClean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Vittoriale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prima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Fondazione aperta al pubblico </a:t>
            </a:r>
          </a:p>
          <a:p>
            <a:r>
              <a:rPr lang="it-IT" dirty="0" smtClean="0"/>
              <a:t>210.000 visite all’anno</a:t>
            </a:r>
          </a:p>
          <a:p>
            <a:r>
              <a:rPr lang="it-IT" dirty="0" smtClean="0"/>
              <a:t>Innumerevoli progetti, spettacoli, percorsi didattici</a:t>
            </a:r>
          </a:p>
          <a:p>
            <a:r>
              <a:rPr lang="it-IT" dirty="0" smtClean="0"/>
              <a:t>Parco più bello d’Italia secondo il FAI (2013)</a:t>
            </a:r>
          </a:p>
          <a:p>
            <a:r>
              <a:rPr lang="it-IT" dirty="0" smtClean="0"/>
              <a:t>Anfiteatro all’aperto: manifestazioni musicali e concerti di artisti rinomati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Vittoriale</a:t>
            </a:r>
            <a:r>
              <a:rPr lang="it-IT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oggi</a:t>
            </a:r>
            <a:endParaRPr lang="it-I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323528" y="1524000"/>
            <a:ext cx="8363272" cy="4785320"/>
          </a:xfrm>
        </p:spPr>
        <p:txBody>
          <a:bodyPr>
            <a:normAutofit fontScale="92500" lnSpcReduction="10000"/>
          </a:bodyPr>
          <a:lstStyle/>
          <a:p>
            <a:r>
              <a:rPr lang="it-IT" dirty="0" err="1" smtClean="0">
                <a:solidFill>
                  <a:srgbClr val="FF0000"/>
                </a:solidFill>
              </a:rPr>
              <a:t>Casa-museo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Prioria</a:t>
            </a:r>
          </a:p>
          <a:p>
            <a:r>
              <a:rPr lang="it-IT" dirty="0" smtClean="0"/>
              <a:t>Lussuosi </a:t>
            </a:r>
            <a:r>
              <a:rPr lang="it-IT" dirty="0" smtClean="0">
                <a:solidFill>
                  <a:srgbClr val="FF0000"/>
                </a:solidFill>
              </a:rPr>
              <a:t>giardini</a:t>
            </a:r>
            <a:r>
              <a:rPr lang="it-IT" dirty="0" smtClean="0"/>
              <a:t>, </a:t>
            </a:r>
            <a:r>
              <a:rPr lang="it-IT" dirty="0" smtClean="0">
                <a:solidFill>
                  <a:srgbClr val="FF0000"/>
                </a:solidFill>
              </a:rPr>
              <a:t>limonaia</a:t>
            </a:r>
            <a:r>
              <a:rPr lang="it-IT" dirty="0" smtClean="0"/>
              <a:t> con il Belvedere, Portico del Parente (a Buonarroti), </a:t>
            </a:r>
            <a:r>
              <a:rPr lang="it-IT" dirty="0" smtClean="0">
                <a:solidFill>
                  <a:srgbClr val="FF0000"/>
                </a:solidFill>
              </a:rPr>
              <a:t>frutteto</a:t>
            </a:r>
            <a:r>
              <a:rPr lang="it-IT" dirty="0" smtClean="0"/>
              <a:t> e </a:t>
            </a:r>
            <a:r>
              <a:rPr lang="it-IT" dirty="0" smtClean="0">
                <a:solidFill>
                  <a:srgbClr val="FF0000"/>
                </a:solidFill>
              </a:rPr>
              <a:t>Lago del Cigno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Anfiteatro</a:t>
            </a:r>
            <a:r>
              <a:rPr lang="it-IT" dirty="0" smtClean="0"/>
              <a:t> (Maroni, ispirazione: teatro romano di Pompei)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Nave militare Puglia </a:t>
            </a:r>
            <a:r>
              <a:rPr lang="it-IT" dirty="0" smtClean="0"/>
              <a:t>(da La Spezia)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Sottomarino MAS 96 </a:t>
            </a:r>
            <a:r>
              <a:rPr lang="it-IT" dirty="0" smtClean="0"/>
              <a:t>(Beffa di </a:t>
            </a:r>
            <a:r>
              <a:rPr lang="it-IT" dirty="0" err="1" smtClean="0"/>
              <a:t>Buccari</a:t>
            </a:r>
            <a:r>
              <a:rPr lang="it-IT" dirty="0" smtClean="0"/>
              <a:t>)</a:t>
            </a:r>
          </a:p>
          <a:p>
            <a:r>
              <a:rPr lang="it-IT" dirty="0" smtClean="0"/>
              <a:t>Le </a:t>
            </a:r>
            <a:r>
              <a:rPr lang="it-IT" dirty="0" smtClean="0">
                <a:solidFill>
                  <a:srgbClr val="FF0000"/>
                </a:solidFill>
              </a:rPr>
              <a:t>FIAT</a:t>
            </a:r>
          </a:p>
          <a:p>
            <a:r>
              <a:rPr lang="it-IT" dirty="0" err="1" smtClean="0">
                <a:solidFill>
                  <a:srgbClr val="FF0000"/>
                </a:solidFill>
              </a:rPr>
              <a:t>Arengo</a:t>
            </a:r>
            <a:r>
              <a:rPr lang="it-IT" dirty="0" smtClean="0"/>
              <a:t> (tempio laico con 27 colonne)</a:t>
            </a:r>
          </a:p>
          <a:p>
            <a:r>
              <a:rPr lang="it-IT" dirty="0" err="1" smtClean="0"/>
              <a:t>Schifamondo</a:t>
            </a:r>
            <a:r>
              <a:rPr lang="it-IT" dirty="0" smtClean="0"/>
              <a:t> (</a:t>
            </a:r>
            <a:r>
              <a:rPr lang="it-IT" dirty="0" smtClean="0">
                <a:solidFill>
                  <a:srgbClr val="FF0000"/>
                </a:solidFill>
              </a:rPr>
              <a:t>aereo Ansaldo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S.V.A.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/>
              <a:t>– volo su Vienna)</a:t>
            </a:r>
          </a:p>
          <a:p>
            <a:pPr lvl="1"/>
            <a:r>
              <a:rPr lang="it-IT" dirty="0" smtClean="0"/>
              <a:t>Museo </a:t>
            </a:r>
            <a:r>
              <a:rPr lang="it-IT" dirty="0" err="1" smtClean="0"/>
              <a:t>D’Annunzio</a:t>
            </a:r>
            <a:r>
              <a:rPr lang="it-IT" dirty="0" smtClean="0"/>
              <a:t> eroe (museo di guerra)</a:t>
            </a:r>
          </a:p>
          <a:p>
            <a:r>
              <a:rPr lang="it-IT" dirty="0" smtClean="0"/>
              <a:t>Museo </a:t>
            </a:r>
            <a:r>
              <a:rPr lang="it-IT" dirty="0" err="1" smtClean="0"/>
              <a:t>D’Annunzio</a:t>
            </a:r>
            <a:r>
              <a:rPr lang="it-IT" dirty="0" smtClean="0"/>
              <a:t> segreto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Mausoleo</a:t>
            </a:r>
            <a:r>
              <a:rPr lang="it-IT" dirty="0" smtClean="0"/>
              <a:t> degli Eroi (tomba)</a:t>
            </a:r>
          </a:p>
          <a:p>
            <a:endParaRPr lang="it-IT" dirty="0" smtClean="0"/>
          </a:p>
          <a:p>
            <a:endParaRPr lang="it-IT" dirty="0" smtClean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Complesso monumentale 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PRIORIA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61442" name="Picture 2" descr="Risultati immagini per prior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5238750" cy="3933826"/>
          </a:xfrm>
          <a:prstGeom prst="rect">
            <a:avLst/>
          </a:prstGeom>
          <a:noFill/>
        </p:spPr>
      </p:pic>
      <p:pic>
        <p:nvPicPr>
          <p:cNvPr id="61444" name="Picture 4" descr="Immagine correl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2708920"/>
            <a:ext cx="6513179" cy="38896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rgbClr val="00B050"/>
                </a:solidFill>
              </a:rPr>
              <a:t>LAGO DEL CIGNO E GIARDINI</a:t>
            </a:r>
            <a:endParaRPr lang="it-IT" b="1" dirty="0">
              <a:solidFill>
                <a:srgbClr val="00B050"/>
              </a:solidFill>
            </a:endParaRPr>
          </a:p>
        </p:txBody>
      </p:sp>
      <p:pic>
        <p:nvPicPr>
          <p:cNvPr id="62468" name="Picture 4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4768742" cy="316835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2466" name="Picture 2" descr="Risultati immagini per LAGO DEL CIGNO vittoria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484784"/>
            <a:ext cx="6752171" cy="46154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rgbClr val="002060"/>
                </a:solidFill>
              </a:rPr>
              <a:t>ANFITEATRO</a:t>
            </a:r>
            <a:endParaRPr lang="it-IT" b="1" dirty="0">
              <a:solidFill>
                <a:srgbClr val="002060"/>
              </a:solidFill>
            </a:endParaRPr>
          </a:p>
        </p:txBody>
      </p:sp>
      <p:pic>
        <p:nvPicPr>
          <p:cNvPr id="63490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412776"/>
            <a:ext cx="7200800" cy="45960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44352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002060"/>
                </a:solidFill>
              </a:rPr>
              <a:t>NAVE MILITARE PUGLIA</a:t>
            </a:r>
            <a:endParaRPr lang="it-IT" b="1" dirty="0">
              <a:solidFill>
                <a:srgbClr val="002060"/>
              </a:solidFill>
            </a:endParaRPr>
          </a:p>
        </p:txBody>
      </p:sp>
      <p:pic>
        <p:nvPicPr>
          <p:cNvPr id="64514" name="Picture 2" descr="Risultati immagini per Nave militare Pugl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340768"/>
            <a:ext cx="3888432" cy="49818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45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002060"/>
                </a:solidFill>
              </a:rPr>
              <a:t>SOTTOMARINO MAS</a:t>
            </a:r>
            <a:endParaRPr lang="it-IT" b="1" dirty="0">
              <a:solidFill>
                <a:srgbClr val="002060"/>
              </a:solidFill>
            </a:endParaRPr>
          </a:p>
        </p:txBody>
      </p:sp>
      <p:pic>
        <p:nvPicPr>
          <p:cNvPr id="65538" name="Picture 2" descr="Risultati immagini per Sottomarino MAS 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43000"/>
            <a:ext cx="6971928" cy="52289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/>
          <a:lstStyle/>
          <a:p>
            <a:pPr algn="ctr"/>
            <a:r>
              <a:rPr lang="it-IT" b="1" dirty="0" smtClean="0">
                <a:solidFill>
                  <a:srgbClr val="FF0000"/>
                </a:solidFill>
              </a:rPr>
              <a:t>FIAT</a:t>
            </a:r>
            <a:endParaRPr lang="it-IT" b="1" dirty="0">
              <a:solidFill>
                <a:srgbClr val="FF0000"/>
              </a:solidFill>
            </a:endParaRPr>
          </a:p>
        </p:txBody>
      </p:sp>
      <p:pic>
        <p:nvPicPr>
          <p:cNvPr id="66564" name="Picture 4" descr="Risultati immagini per LE FIAT D'ANNUNZ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340768"/>
            <a:ext cx="5313674" cy="35283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6562" name="Picture 2" descr="Risultati immagini per LE FIAT D'ANNUNZI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204864"/>
            <a:ext cx="5905500" cy="417195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chemeClr val="accent2">
                    <a:lumMod val="75000"/>
                  </a:schemeClr>
                </a:solidFill>
              </a:rPr>
              <a:t>AEREO ANSALDO</a:t>
            </a:r>
            <a:endParaRPr lang="it-IT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7586" name="Picture 2" descr="Risultati immagini per Schifamond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72816"/>
            <a:ext cx="5832648" cy="3890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758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rgbClr val="C00000"/>
                </a:solidFill>
              </a:rPr>
              <a:t>MUSEO </a:t>
            </a:r>
            <a:r>
              <a:rPr lang="it-IT" b="1" dirty="0" err="1" smtClean="0">
                <a:solidFill>
                  <a:srgbClr val="C00000"/>
                </a:solidFill>
              </a:rPr>
              <a:t>D’ANNUNZIO</a:t>
            </a:r>
            <a:r>
              <a:rPr lang="it-IT" b="1" dirty="0" smtClean="0">
                <a:solidFill>
                  <a:srgbClr val="C00000"/>
                </a:solidFill>
              </a:rPr>
              <a:t> SEGRETO </a:t>
            </a:r>
            <a:endParaRPr lang="it-IT" b="1" dirty="0">
              <a:solidFill>
                <a:srgbClr val="C00000"/>
              </a:solidFill>
            </a:endParaRPr>
          </a:p>
        </p:txBody>
      </p:sp>
      <p:pic>
        <p:nvPicPr>
          <p:cNvPr id="68610" name="Picture 2" descr="Risultati immagini per museo d'annunzio SEGRE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628800"/>
            <a:ext cx="6346457" cy="4740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86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</a:rPr>
              <a:t>MAUSOLEO</a:t>
            </a:r>
            <a:endParaRPr lang="it-IT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4" name="Immagine 3" descr="C:\Users\Utente\Desktop\alternanza percorso storico\anna susanna\05.t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8352927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Poeta, giornalista, militare, patriota, Esteta</a:t>
            </a:r>
          </a:p>
          <a:p>
            <a:pPr lvl="1"/>
            <a:r>
              <a:rPr lang="it-IT" dirty="0" smtClean="0"/>
              <a:t>“inimitabile” vita = opera d’arte</a:t>
            </a:r>
          </a:p>
          <a:p>
            <a:r>
              <a:rPr lang="it-IT" dirty="0" smtClean="0"/>
              <a:t>Nato a Pescara nel 1863 da famiglia</a:t>
            </a:r>
            <a:endParaRPr lang="it-IT" strike="sngStrike" dirty="0" smtClean="0"/>
          </a:p>
          <a:p>
            <a:r>
              <a:rPr lang="it-IT" dirty="0" smtClean="0"/>
              <a:t>Studi liceali a Prato</a:t>
            </a:r>
          </a:p>
          <a:p>
            <a:pPr lvl="1"/>
            <a:r>
              <a:rPr lang="it-IT" dirty="0" smtClean="0"/>
              <a:t>Condotta indisciplinata, accanimento nello studio, smania di primeggiare</a:t>
            </a:r>
          </a:p>
          <a:p>
            <a:r>
              <a:rPr lang="it-IT" dirty="0" smtClean="0"/>
              <a:t>16 anni: </a:t>
            </a:r>
            <a:r>
              <a:rPr lang="it-IT" i="1" dirty="0" smtClean="0"/>
              <a:t>Primo Vere</a:t>
            </a:r>
          </a:p>
          <a:p>
            <a:r>
              <a:rPr lang="it-IT" dirty="0" smtClean="0"/>
              <a:t>Facoltà di Lettere a Roma</a:t>
            </a:r>
          </a:p>
          <a:p>
            <a:pPr lvl="1"/>
            <a:r>
              <a:rPr lang="it-IT" dirty="0" smtClean="0"/>
              <a:t>Vita sontuosa, molte relazioni e avventure amorose, debiti</a:t>
            </a:r>
          </a:p>
          <a:p>
            <a:r>
              <a:rPr lang="it-IT" dirty="0" smtClean="0"/>
              <a:t>Mercato librario, giornalistico e pubblicitario</a:t>
            </a:r>
          </a:p>
          <a:p>
            <a:pPr lvl="1"/>
            <a:r>
              <a:rPr lang="it-IT" dirty="0" smtClean="0"/>
              <a:t>Figura di primo piano della vita culturale e mondana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Gabriele </a:t>
            </a:r>
            <a:r>
              <a:rPr lang="it-IT" dirty="0" err="1" smtClean="0">
                <a:solidFill>
                  <a:srgbClr val="FF0000"/>
                </a:solidFill>
              </a:rPr>
              <a:t>D’Annunzio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323528" y="1484784"/>
            <a:ext cx="8507288" cy="4572000"/>
          </a:xfrm>
        </p:spPr>
        <p:txBody>
          <a:bodyPr>
            <a:normAutofit/>
          </a:bodyPr>
          <a:lstStyle/>
          <a:p>
            <a:r>
              <a:rPr lang="it-IT" dirty="0" smtClean="0"/>
              <a:t>Napoli, poi Abruzzo</a:t>
            </a:r>
          </a:p>
          <a:p>
            <a:pPr lvl="1"/>
            <a:r>
              <a:rPr lang="it-IT" dirty="0" smtClean="0"/>
              <a:t>Dall’amico pittore </a:t>
            </a:r>
            <a:r>
              <a:rPr lang="it-IT" dirty="0" err="1" smtClean="0"/>
              <a:t>Michetti</a:t>
            </a:r>
            <a:r>
              <a:rPr lang="it-IT" dirty="0" smtClean="0"/>
              <a:t>, anni di “splendida miseria”</a:t>
            </a:r>
          </a:p>
          <a:p>
            <a:r>
              <a:rPr lang="it-IT" dirty="0" smtClean="0"/>
              <a:t>1897 eletto deputato per la Destra</a:t>
            </a:r>
          </a:p>
          <a:p>
            <a:pPr lvl="1"/>
            <a:r>
              <a:rPr lang="it-IT" dirty="0" smtClean="0"/>
              <a:t>Dopo poco estrema Sinistra</a:t>
            </a:r>
          </a:p>
          <a:p>
            <a:r>
              <a:rPr lang="it-IT" dirty="0" smtClean="0"/>
              <a:t>Firenze</a:t>
            </a:r>
          </a:p>
          <a:p>
            <a:pPr lvl="1"/>
            <a:r>
              <a:rPr lang="it-IT" dirty="0" smtClean="0"/>
              <a:t>Villa La </a:t>
            </a:r>
            <a:r>
              <a:rPr lang="it-IT" dirty="0" err="1" smtClean="0"/>
              <a:t>Capponcina</a:t>
            </a:r>
            <a:r>
              <a:rPr lang="it-IT" dirty="0" smtClean="0"/>
              <a:t>, con Duse e poi con Alessandra di </a:t>
            </a:r>
            <a:r>
              <a:rPr lang="it-IT" dirty="0" err="1" smtClean="0"/>
              <a:t>Ridinì</a:t>
            </a:r>
            <a:endParaRPr lang="it-IT" dirty="0" smtClean="0"/>
          </a:p>
          <a:p>
            <a:r>
              <a:rPr lang="it-IT" dirty="0" smtClean="0"/>
              <a:t>Francia</a:t>
            </a:r>
          </a:p>
          <a:p>
            <a:pPr lvl="1"/>
            <a:r>
              <a:rPr lang="it-IT" dirty="0" smtClean="0"/>
              <a:t>Debiti, opere in francese e sceneggiature cinematografiche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Gabriele </a:t>
            </a:r>
            <a:r>
              <a:rPr lang="it-IT" dirty="0" err="1" smtClean="0">
                <a:solidFill>
                  <a:srgbClr val="FF0000"/>
                </a:solidFill>
              </a:rPr>
              <a:t>D’Annunzio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Ritorno in Italia</a:t>
            </a:r>
          </a:p>
          <a:p>
            <a:pPr lvl="1"/>
            <a:r>
              <a:rPr lang="it-IT" dirty="0" smtClean="0"/>
              <a:t>1915 scoppio della guerra, discorsi interventistici, varie e ardite imprese belliche autocelebraste</a:t>
            </a:r>
          </a:p>
          <a:p>
            <a:r>
              <a:rPr lang="it-IT" dirty="0" smtClean="0"/>
              <a:t>Celebri imprese: beffa di </a:t>
            </a:r>
            <a:r>
              <a:rPr lang="it-IT" dirty="0" err="1" smtClean="0"/>
              <a:t>Buccari</a:t>
            </a:r>
            <a:r>
              <a:rPr lang="it-IT" dirty="0" smtClean="0"/>
              <a:t> e volo su Vienna 1918</a:t>
            </a:r>
          </a:p>
          <a:p>
            <a:pPr lvl="1"/>
            <a:r>
              <a:rPr lang="it-IT" dirty="0" smtClean="0"/>
              <a:t>eroe nazionale, incidente  aereo (ferito ad un occhio)</a:t>
            </a:r>
          </a:p>
          <a:p>
            <a:r>
              <a:rPr lang="it-IT" dirty="0" smtClean="0"/>
              <a:t>Marcia su Fiume 1919</a:t>
            </a:r>
          </a:p>
          <a:p>
            <a:pPr lvl="1"/>
            <a:r>
              <a:rPr lang="it-IT" dirty="0" smtClean="0"/>
              <a:t>gruppo di legionari per l’annessione all’Italia dell’Istria e della Dalmazia, repubblica fatta cadere da Giolitti</a:t>
            </a:r>
          </a:p>
          <a:p>
            <a:pPr lvl="1"/>
            <a:r>
              <a:rPr lang="it-IT" dirty="0" smtClean="0"/>
              <a:t>Principe di </a:t>
            </a:r>
            <a:r>
              <a:rPr lang="it-IT" dirty="0" err="1" smtClean="0"/>
              <a:t>Montenevoso</a:t>
            </a:r>
            <a:r>
              <a:rPr lang="it-IT" dirty="0" smtClean="0"/>
              <a:t> (1924)</a:t>
            </a:r>
          </a:p>
          <a:p>
            <a:r>
              <a:rPr lang="it-IT" dirty="0" smtClean="0"/>
              <a:t>Fascismo</a:t>
            </a:r>
          </a:p>
          <a:p>
            <a:pPr lvl="1"/>
            <a:r>
              <a:rPr lang="it-IT" dirty="0" smtClean="0"/>
              <a:t>Celebrato ma allontanato a </a:t>
            </a:r>
            <a:r>
              <a:rPr lang="it-IT" dirty="0" err="1" smtClean="0"/>
              <a:t>Gardone-Riviera</a:t>
            </a:r>
            <a:r>
              <a:rPr lang="it-IT" dirty="0" smtClean="0"/>
              <a:t> fino al 1938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Gabriele </a:t>
            </a:r>
            <a:r>
              <a:rPr lang="it-IT" dirty="0" err="1" smtClean="0">
                <a:solidFill>
                  <a:srgbClr val="FF0000"/>
                </a:solidFill>
              </a:rPr>
              <a:t>D’Annunzio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Continua ricerca di oggetti raffinati e insoliti</a:t>
            </a:r>
          </a:p>
          <a:p>
            <a:r>
              <a:rPr lang="it-IT" dirty="0" smtClean="0"/>
              <a:t>Lottare con coraggio e disprezzare la banalità</a:t>
            </a:r>
          </a:p>
          <a:p>
            <a:r>
              <a:rPr lang="it-IT" dirty="0" smtClean="0"/>
              <a:t>Rifiuto della ragione, abbandonarsi all’istinto e ai sensi</a:t>
            </a:r>
          </a:p>
          <a:p>
            <a:r>
              <a:rPr lang="it-IT" dirty="0" smtClean="0"/>
              <a:t>Ricerca continua di armonia</a:t>
            </a:r>
          </a:p>
          <a:p>
            <a:r>
              <a:rPr lang="it-IT" dirty="0" smtClean="0"/>
              <a:t>Andrea </a:t>
            </a:r>
            <a:r>
              <a:rPr lang="it-IT" dirty="0" err="1" smtClean="0"/>
              <a:t>Sperelli</a:t>
            </a:r>
            <a:r>
              <a:rPr lang="it-IT" dirty="0" smtClean="0"/>
              <a:t>: incarnazione dell’esteta </a:t>
            </a:r>
          </a:p>
          <a:p>
            <a:pPr lvl="1"/>
            <a:r>
              <a:rPr lang="it-IT" dirty="0" smtClean="0"/>
              <a:t>amante del bello, disprezzo per il mediocre, godimento della bellezza e del piacere </a:t>
            </a:r>
          </a:p>
          <a:p>
            <a:r>
              <a:rPr lang="it-IT" dirty="0" smtClean="0"/>
              <a:t>Mito del </a:t>
            </a:r>
            <a:r>
              <a:rPr lang="it-IT" dirty="0" smtClean="0">
                <a:solidFill>
                  <a:srgbClr val="FF0000"/>
                </a:solidFill>
              </a:rPr>
              <a:t>Superuomo</a:t>
            </a:r>
            <a:r>
              <a:rPr lang="it-IT" dirty="0" smtClean="0"/>
              <a:t>: uomo proteso verso l’avventura e il desiderio di affermazione tramite imprese eroiche ed eccezionali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D’Annunzio </a:t>
            </a:r>
            <a:r>
              <a:rPr lang="it-IT" dirty="0" smtClean="0">
                <a:solidFill>
                  <a:srgbClr val="FF0000"/>
                </a:solidFill>
              </a:rPr>
              <a:t>esteta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u="sng" dirty="0" smtClean="0"/>
              <a:t>Poesia</a:t>
            </a:r>
            <a:r>
              <a:rPr lang="it-IT" dirty="0" smtClean="0"/>
              <a:t>: </a:t>
            </a:r>
            <a:r>
              <a:rPr lang="it-IT" i="1" dirty="0" smtClean="0"/>
              <a:t>Primo Vere, Canto nuovo, Laudi del cielo, del mare, della terra, degli eroi </a:t>
            </a:r>
            <a:r>
              <a:rPr lang="it-IT" dirty="0" smtClean="0"/>
              <a:t>(Maia, Elettra e </a:t>
            </a:r>
            <a:r>
              <a:rPr lang="it-IT" dirty="0" err="1" smtClean="0"/>
              <a:t>Alcyone</a:t>
            </a:r>
            <a:r>
              <a:rPr lang="it-IT" dirty="0" smtClean="0"/>
              <a:t>, Merope)</a:t>
            </a:r>
          </a:p>
          <a:p>
            <a:r>
              <a:rPr lang="it-IT" u="sng" dirty="0" smtClean="0"/>
              <a:t>Prosa</a:t>
            </a:r>
            <a:r>
              <a:rPr lang="it-IT" dirty="0" smtClean="0"/>
              <a:t>: </a:t>
            </a:r>
            <a:r>
              <a:rPr lang="it-IT" i="1" dirty="0" smtClean="0"/>
              <a:t>Il Piacere; L’Innocente, Il trionfo della morte, Le vergini delle rocce</a:t>
            </a:r>
          </a:p>
          <a:p>
            <a:r>
              <a:rPr lang="it-IT" u="sng" dirty="0" smtClean="0"/>
              <a:t>Tragedie teatrali</a:t>
            </a:r>
            <a:r>
              <a:rPr lang="it-IT" dirty="0" smtClean="0"/>
              <a:t>: </a:t>
            </a:r>
            <a:r>
              <a:rPr lang="it-IT" i="1" dirty="0" smtClean="0"/>
              <a:t>Francesca da Rimini, La Figlia di </a:t>
            </a:r>
            <a:r>
              <a:rPr lang="it-IT" i="1" dirty="0" err="1" smtClean="0"/>
              <a:t>Jorio</a:t>
            </a:r>
            <a:r>
              <a:rPr lang="it-IT" i="1" dirty="0" smtClean="0"/>
              <a:t>, La fiaccola sotto il moggio </a:t>
            </a:r>
          </a:p>
          <a:p>
            <a:r>
              <a:rPr lang="it-IT" u="sng" dirty="0" smtClean="0"/>
              <a:t>Pubblicità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Opere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323528" y="1524000"/>
            <a:ext cx="8363272" cy="4857328"/>
          </a:xfrm>
        </p:spPr>
        <p:txBody>
          <a:bodyPr>
            <a:normAutofit fontScale="77500" lnSpcReduction="20000"/>
          </a:bodyPr>
          <a:lstStyle/>
          <a:p>
            <a:r>
              <a:rPr lang="it-IT" b="1" dirty="0" smtClean="0">
                <a:solidFill>
                  <a:srgbClr val="FFC000"/>
                </a:solidFill>
              </a:rPr>
              <a:t>Duchessa Maria </a:t>
            </a:r>
            <a:r>
              <a:rPr lang="it-IT" b="1" dirty="0" err="1" smtClean="0">
                <a:solidFill>
                  <a:srgbClr val="FFC000"/>
                </a:solidFill>
              </a:rPr>
              <a:t>Hardouin</a:t>
            </a:r>
            <a:r>
              <a:rPr lang="it-IT" b="1" dirty="0" smtClean="0">
                <a:solidFill>
                  <a:srgbClr val="FFC000"/>
                </a:solidFill>
              </a:rPr>
              <a:t> di Gallese</a:t>
            </a:r>
          </a:p>
          <a:p>
            <a:pPr lvl="1"/>
            <a:r>
              <a:rPr lang="it-IT" dirty="0" smtClean="0"/>
              <a:t>Tre figli, fino al 1890 (continui tradimenti)</a:t>
            </a:r>
          </a:p>
          <a:p>
            <a:r>
              <a:rPr lang="it-IT" dirty="0" smtClean="0"/>
              <a:t>Barbara Leoni</a:t>
            </a:r>
          </a:p>
          <a:p>
            <a:pPr lvl="1"/>
            <a:r>
              <a:rPr lang="it-IT" i="1" dirty="0" smtClean="0"/>
              <a:t>Il Trionfo della Morte</a:t>
            </a:r>
          </a:p>
          <a:p>
            <a:r>
              <a:rPr lang="it-IT" b="1" dirty="0" smtClean="0">
                <a:solidFill>
                  <a:srgbClr val="FFC000"/>
                </a:solidFill>
              </a:rPr>
              <a:t>Principessa Maria Gravina </a:t>
            </a:r>
            <a:r>
              <a:rPr lang="it-IT" b="1" dirty="0" err="1" smtClean="0">
                <a:solidFill>
                  <a:srgbClr val="FFC000"/>
                </a:solidFill>
              </a:rPr>
              <a:t>Cruyllas</a:t>
            </a:r>
            <a:endParaRPr lang="it-IT" b="1" dirty="0" smtClean="0">
              <a:solidFill>
                <a:srgbClr val="FFC000"/>
              </a:solidFill>
            </a:endParaRPr>
          </a:p>
          <a:p>
            <a:pPr lvl="1"/>
            <a:r>
              <a:rPr lang="it-IT" dirty="0" smtClean="0"/>
              <a:t>Precedentemente sposata, 2 figli</a:t>
            </a:r>
          </a:p>
          <a:p>
            <a:r>
              <a:rPr lang="it-IT" b="1" dirty="0" smtClean="0">
                <a:solidFill>
                  <a:srgbClr val="FFC000"/>
                </a:solidFill>
              </a:rPr>
              <a:t>Attrice Eleonora Duse</a:t>
            </a:r>
          </a:p>
          <a:p>
            <a:pPr lvl="1"/>
            <a:r>
              <a:rPr lang="it-IT" i="1" dirty="0" smtClean="0"/>
              <a:t>Il Fuoco </a:t>
            </a:r>
            <a:r>
              <a:rPr lang="it-IT" dirty="0" smtClean="0"/>
              <a:t>(1900), fitta produzione teatrale, Firenze e </a:t>
            </a:r>
            <a:r>
              <a:rPr lang="it-IT" dirty="0" err="1" smtClean="0"/>
              <a:t>Gardone</a:t>
            </a:r>
            <a:endParaRPr lang="it-IT" dirty="0" smtClean="0"/>
          </a:p>
          <a:p>
            <a:r>
              <a:rPr lang="it-IT" dirty="0" smtClean="0"/>
              <a:t>Alessandra di </a:t>
            </a:r>
            <a:r>
              <a:rPr lang="it-IT" dirty="0" err="1" smtClean="0"/>
              <a:t>Rudinì</a:t>
            </a:r>
            <a:endParaRPr lang="it-IT" dirty="0" smtClean="0"/>
          </a:p>
          <a:p>
            <a:pPr lvl="1"/>
            <a:r>
              <a:rPr lang="it-IT" dirty="0" smtClean="0"/>
              <a:t>a Firenze (villa La </a:t>
            </a:r>
            <a:r>
              <a:rPr lang="it-IT" dirty="0" err="1" smtClean="0"/>
              <a:t>Capponcina</a:t>
            </a:r>
            <a:r>
              <a:rPr lang="it-IT" dirty="0" smtClean="0"/>
              <a:t>)</a:t>
            </a:r>
          </a:p>
          <a:p>
            <a:r>
              <a:rPr lang="it-IT" dirty="0" smtClean="0"/>
              <a:t>Giuseppina Mancini</a:t>
            </a:r>
          </a:p>
          <a:p>
            <a:pPr lvl="1"/>
            <a:r>
              <a:rPr lang="it-IT" dirty="0" smtClean="0"/>
              <a:t>Precedentemente sposata, passione (quattrocento lettere)</a:t>
            </a:r>
          </a:p>
          <a:p>
            <a:r>
              <a:rPr lang="it-IT" dirty="0" smtClean="0"/>
              <a:t>Nathalie de </a:t>
            </a:r>
            <a:r>
              <a:rPr lang="it-IT" dirty="0" err="1" smtClean="0"/>
              <a:t>Goloubeff</a:t>
            </a:r>
            <a:endParaRPr lang="it-IT" dirty="0" smtClean="0"/>
          </a:p>
          <a:p>
            <a:pPr lvl="1"/>
            <a:r>
              <a:rPr lang="it-IT" dirty="0" smtClean="0"/>
              <a:t>Si rifugia dai creditori in Francia</a:t>
            </a:r>
          </a:p>
          <a:p>
            <a:r>
              <a:rPr lang="it-IT" b="1" dirty="0" smtClean="0">
                <a:solidFill>
                  <a:srgbClr val="FFC000"/>
                </a:solidFill>
              </a:rPr>
              <a:t>Luisa </a:t>
            </a:r>
            <a:r>
              <a:rPr lang="it-IT" b="1" dirty="0" err="1" smtClean="0">
                <a:solidFill>
                  <a:srgbClr val="FFC000"/>
                </a:solidFill>
              </a:rPr>
              <a:t>Baccara</a:t>
            </a:r>
            <a:endParaRPr lang="it-IT" b="1" dirty="0" smtClean="0">
              <a:solidFill>
                <a:srgbClr val="FFC000"/>
              </a:solidFill>
            </a:endParaRPr>
          </a:p>
          <a:p>
            <a:pPr lvl="1"/>
            <a:r>
              <a:rPr lang="it-IT" dirty="0" smtClean="0"/>
              <a:t>Pianista veneziana e ultima compagna ufficiale, Fiume e </a:t>
            </a:r>
            <a:r>
              <a:rPr lang="it-IT" dirty="0" err="1" smtClean="0"/>
              <a:t>Gardone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Gabriele </a:t>
            </a:r>
            <a:r>
              <a:rPr lang="it-IT" dirty="0" err="1" smtClean="0"/>
              <a:t>D’Annunzio</a:t>
            </a:r>
            <a:r>
              <a:rPr lang="it-IT" dirty="0" smtClean="0"/>
              <a:t>: </a:t>
            </a:r>
            <a:r>
              <a:rPr lang="it-IT" dirty="0" smtClean="0">
                <a:solidFill>
                  <a:srgbClr val="FF0000"/>
                </a:solidFill>
              </a:rPr>
              <a:t>relazioni amorose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 smtClean="0"/>
          </a:p>
          <a:p>
            <a:pPr algn="ctr"/>
            <a:r>
              <a:rPr lang="it-IT" dirty="0" smtClean="0"/>
              <a:t>Espressione della personalità ma anche dell’intera comunità italiana !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23528" y="692696"/>
            <a:ext cx="8820472" cy="1219200"/>
          </a:xfrm>
        </p:spPr>
        <p:txBody>
          <a:bodyPr>
            <a:noAutofit/>
          </a:bodyPr>
          <a:lstStyle/>
          <a:p>
            <a:pPr algn="ctr"/>
            <a:r>
              <a:rPr lang="it-IT" sz="4100" dirty="0" smtClean="0"/>
              <a:t>D’Annunzio per </a:t>
            </a:r>
            <a:br>
              <a:rPr lang="it-IT" sz="4100" dirty="0" smtClean="0"/>
            </a:br>
            <a:r>
              <a:rPr lang="it-IT" sz="4100" dirty="0" smtClean="0">
                <a:solidFill>
                  <a:srgbClr val="FF0000"/>
                </a:solidFill>
              </a:rPr>
              <a:t>motti e significati allegorici</a:t>
            </a:r>
            <a:endParaRPr lang="it-IT" sz="4100" dirty="0">
              <a:solidFill>
                <a:srgbClr val="FF0000"/>
              </a:solidFill>
            </a:endParaRPr>
          </a:p>
        </p:txBody>
      </p:sp>
      <p:pic>
        <p:nvPicPr>
          <p:cNvPr id="37890" name="Picture 2" descr="Risultati immagini per DâAnnunzio per mot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212976"/>
            <a:ext cx="4104456" cy="307834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Risultati immagini per casa di thode gardone rivier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105256"/>
            <a:ext cx="4777407" cy="33480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72000"/>
          </a:xfrm>
        </p:spPr>
        <p:txBody>
          <a:bodyPr/>
          <a:lstStyle/>
          <a:p>
            <a:r>
              <a:rPr lang="it-IT" dirty="0" smtClean="0"/>
              <a:t>Reduce dall’impresa di Fiume</a:t>
            </a:r>
          </a:p>
          <a:p>
            <a:r>
              <a:rPr lang="it-IT" dirty="0" smtClean="0"/>
              <a:t>Casa di campagna vs. lusso e stravaganze</a:t>
            </a:r>
          </a:p>
          <a:p>
            <a:r>
              <a:rPr lang="it-IT" dirty="0" smtClean="0"/>
              <a:t>Esilio volontario per accondiscendenza del Duce: riconoscimento meriti di guerra</a:t>
            </a:r>
          </a:p>
          <a:p>
            <a:r>
              <a:rPr lang="it-IT" dirty="0" smtClean="0"/>
              <a:t>Atto di donazione: </a:t>
            </a:r>
            <a:r>
              <a:rPr lang="it-IT" i="1" dirty="0" smtClean="0"/>
              <a:t>io ho quel che ho donato</a:t>
            </a:r>
            <a:endParaRPr lang="it-IT" i="1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it-IT" i="1" dirty="0" smtClean="0">
                <a:solidFill>
                  <a:srgbClr val="FF0000"/>
                </a:solidFill>
              </a:rPr>
              <a:t>Sono avido di </a:t>
            </a:r>
            <a:r>
              <a:rPr lang="it-IT" b="1" i="1" dirty="0" smtClean="0">
                <a:solidFill>
                  <a:srgbClr val="FF0000"/>
                </a:solidFill>
              </a:rPr>
              <a:t>silenzio</a:t>
            </a:r>
            <a:r>
              <a:rPr lang="it-IT" i="1" dirty="0" smtClean="0">
                <a:solidFill>
                  <a:srgbClr val="FF0000"/>
                </a:solidFill>
              </a:rPr>
              <a:t> dopo tanto rumore, e di </a:t>
            </a:r>
            <a:r>
              <a:rPr lang="it-IT" b="1" i="1" dirty="0" smtClean="0">
                <a:solidFill>
                  <a:srgbClr val="FF0000"/>
                </a:solidFill>
              </a:rPr>
              <a:t>pace</a:t>
            </a:r>
            <a:r>
              <a:rPr lang="it-IT" i="1" dirty="0" smtClean="0">
                <a:solidFill>
                  <a:srgbClr val="FF0000"/>
                </a:solidFill>
              </a:rPr>
              <a:t> dopo tanta guerra</a:t>
            </a:r>
            <a:endParaRPr lang="it-IT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4572000"/>
          </a:xfrm>
        </p:spPr>
        <p:txBody>
          <a:bodyPr/>
          <a:lstStyle/>
          <a:p>
            <a:r>
              <a:rPr lang="it-IT" dirty="0" smtClean="0"/>
              <a:t>Ingresso monumentale: una coppia di archi con al centro una fontana con scritta in bronzo</a:t>
            </a:r>
          </a:p>
          <a:p>
            <a:r>
              <a:rPr lang="it-IT" dirty="0" smtClean="0"/>
              <a:t>Figura di una cornucopia, simbolo di abbondanza</a:t>
            </a:r>
          </a:p>
          <a:p>
            <a:r>
              <a:rPr lang="it-IT" dirty="0" smtClean="0"/>
              <a:t>Sui sigilli, carta da lettere, opere</a:t>
            </a:r>
          </a:p>
          <a:p>
            <a:r>
              <a:rPr lang="it-IT" dirty="0" smtClean="0"/>
              <a:t>Pietra secolare in un camino del Quattrocento</a:t>
            </a:r>
          </a:p>
          <a:p>
            <a:r>
              <a:rPr lang="it-IT" dirty="0" smtClean="0"/>
              <a:t>Poeta latino </a:t>
            </a:r>
            <a:r>
              <a:rPr lang="it-IT" dirty="0" err="1" smtClean="0"/>
              <a:t>Rabirio</a:t>
            </a:r>
            <a:r>
              <a:rPr lang="it-IT" dirty="0" smtClean="0"/>
              <a:t> citato da Seneca “Hoc </a:t>
            </a:r>
            <a:r>
              <a:rPr lang="it-IT" dirty="0" err="1" smtClean="0"/>
              <a:t>habeo</a:t>
            </a:r>
            <a:r>
              <a:rPr lang="it-IT" dirty="0" smtClean="0"/>
              <a:t> </a:t>
            </a:r>
            <a:r>
              <a:rPr lang="it-IT" dirty="0" err="1" smtClean="0"/>
              <a:t>quadcumque</a:t>
            </a:r>
            <a:r>
              <a:rPr lang="it-IT" dirty="0" smtClean="0"/>
              <a:t> </a:t>
            </a:r>
            <a:r>
              <a:rPr lang="it-IT" dirty="0" err="1" smtClean="0"/>
              <a:t>dedi</a:t>
            </a:r>
            <a:r>
              <a:rPr lang="it-IT" dirty="0" smtClean="0"/>
              <a:t>”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044352"/>
          </a:xfrm>
        </p:spPr>
        <p:txBody>
          <a:bodyPr/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Io ho quel che ho donato</a:t>
            </a:r>
            <a:endParaRPr lang="it-IT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  <p:pic>
        <p:nvPicPr>
          <p:cNvPr id="36866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789040"/>
            <a:ext cx="3719736" cy="27898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Inciso su un architrave, retto da due antiche colonne e sormontato dalla statua di una Venere nel giardino</a:t>
            </a:r>
          </a:p>
          <a:p>
            <a:r>
              <a:rPr lang="it-IT" dirty="0" smtClean="0"/>
              <a:t>Riferimento alla vita coniugale</a:t>
            </a:r>
          </a:p>
          <a:p>
            <a:r>
              <a:rPr lang="it-IT" dirty="0" smtClean="0"/>
              <a:t>Indugio ad evitare il matrimonio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Cogli la rosa, ma evita le spine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35842" name="AutoShape 2" descr="Risultati immagini per statua di una Venere Rosam cape, spinam cav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5844" name="AutoShape 4" descr="Risultati immagini per statua di una Venere Rosam cape, spinam cav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5846" name="AutoShape 6" descr="Risultati immagini per statua di una Venere Rosam cape, spinam cav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5848" name="AutoShape 8" descr="Risultati immagini per statua di una Venere Rosam cape, spinam cav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5850" name="Picture 10" descr="Risultati immagini per statua di una Venere Rosam cape, spinam ca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4005063"/>
            <a:ext cx="3150096" cy="19425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Immagine 8" descr="C:\Users\Utente\Desktop\alternanza percorso storico\anna susanna\ing. giardini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501008"/>
            <a:ext cx="2520280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Ingresso della Prioria</a:t>
            </a:r>
          </a:p>
          <a:p>
            <a:r>
              <a:rPr lang="it-IT" dirty="0" smtClean="0"/>
              <a:t>Due stanze d’attesa: Oratorio Dalmata (</a:t>
            </a:r>
            <a:r>
              <a:rPr lang="it-IT" dirty="0" err="1" smtClean="0"/>
              <a:t>sx</a:t>
            </a:r>
            <a:r>
              <a:rPr lang="it-IT" dirty="0" smtClean="0"/>
              <a:t>) per ospiti intimi e Stanza del </a:t>
            </a:r>
            <a:r>
              <a:rPr lang="it-IT" dirty="0" err="1" smtClean="0"/>
              <a:t>Mascheraio</a:t>
            </a:r>
            <a:r>
              <a:rPr lang="it-IT" dirty="0" smtClean="0"/>
              <a:t> (</a:t>
            </a:r>
            <a:r>
              <a:rPr lang="it-IT" dirty="0" err="1" smtClean="0"/>
              <a:t>dx</a:t>
            </a:r>
            <a:r>
              <a:rPr lang="it-IT" dirty="0" smtClean="0"/>
              <a:t>) per ospiti indesiderati</a:t>
            </a:r>
          </a:p>
          <a:p>
            <a:r>
              <a:rPr lang="it-IT" dirty="0" smtClean="0"/>
              <a:t>Legenda Mussolini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Ospiti graditi e non: due stanze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33794" name="AutoShape 2" descr="Risultati immagini per mussolini e d'annunz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33796" name="AutoShape 4" descr="Risultati immagini per mussolini e d'annunzi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33798" name="Picture 6" descr="Risultati immagini per mussolini e d'annunz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3140968"/>
            <a:ext cx="4751400" cy="2926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971600" y="3429000"/>
            <a:ext cx="7560840" cy="2699792"/>
          </a:xfrm>
        </p:spPr>
        <p:txBody>
          <a:bodyPr/>
          <a:lstStyle/>
          <a:p>
            <a:r>
              <a:rPr lang="it-IT" dirty="0" smtClean="0"/>
              <a:t>Stanza del </a:t>
            </a:r>
            <a:r>
              <a:rPr lang="it-IT" dirty="0" err="1" smtClean="0"/>
              <a:t>Mascheraio</a:t>
            </a:r>
            <a:endParaRPr lang="it-IT" dirty="0" smtClean="0"/>
          </a:p>
          <a:p>
            <a:r>
              <a:rPr lang="it-IT" dirty="0" smtClean="0"/>
              <a:t>Sala d’attesa per visite ufficiali</a:t>
            </a:r>
          </a:p>
          <a:p>
            <a:r>
              <a:rPr lang="it-IT" dirty="0" smtClean="0"/>
              <a:t>Legenda di Mussolini 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539552" y="1916832"/>
            <a:ext cx="8229600" cy="1219200"/>
          </a:xfrm>
        </p:spPr>
        <p:txBody>
          <a:bodyPr>
            <a:noAutofit/>
          </a:bodyPr>
          <a:lstStyle/>
          <a:p>
            <a: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  <a:t>Al visitatore </a:t>
            </a:r>
            <a:b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  <a:t>Teco porti lo specchio di Narciso? Questo è piombato vetro, o </a:t>
            </a:r>
            <a:r>
              <a:rPr lang="it-IT" sz="3000" i="1" dirty="0" err="1" smtClean="0">
                <a:solidFill>
                  <a:srgbClr val="FF0000"/>
                </a:solidFill>
                <a:latin typeface="Algerian" pitchFamily="82" charset="0"/>
              </a:rPr>
              <a:t>mascheraio</a:t>
            </a:r>
            <a: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  <a:t>. </a:t>
            </a:r>
            <a:b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  <a:t>Aggiusta le tue maschere al viso</a:t>
            </a:r>
            <a:b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  <a:t> ma pensa che sei vetro contro acciaio. </a:t>
            </a:r>
            <a:endParaRPr lang="it-IT" sz="3000" i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Ingresso dello studio: tre scalini sormontati da un architrave basso</a:t>
            </a:r>
          </a:p>
          <a:p>
            <a:r>
              <a:rPr lang="it-IT" dirty="0" smtClean="0"/>
              <a:t>Inchino per omaggiare l’arte</a:t>
            </a:r>
          </a:p>
          <a:p>
            <a:r>
              <a:rPr lang="it-IT" dirty="0" smtClean="0"/>
              <a:t>Grande illuminazione (fisica e metaforica)</a:t>
            </a:r>
          </a:p>
          <a:p>
            <a:pPr lvl="1">
              <a:buNone/>
            </a:pPr>
            <a:r>
              <a:rPr lang="it-IT" dirty="0" smtClean="0"/>
              <a:t>“Qui sta l’impresa e la fatica”</a:t>
            </a:r>
          </a:p>
          <a:p>
            <a:r>
              <a:rPr lang="it-IT" dirty="0" smtClean="0"/>
              <a:t>Officina: unica stanza molto illuminata</a:t>
            </a:r>
          </a:p>
          <a:p>
            <a:r>
              <a:rPr lang="it-IT" dirty="0" smtClean="0"/>
              <a:t>Impegno ininterrotto di scrittore</a:t>
            </a:r>
          </a:p>
          <a:p>
            <a:pPr>
              <a:buNone/>
            </a:pPr>
            <a:endParaRPr lang="it-IT" dirty="0" smtClean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Qui è l’opera, qui è il lavoro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32770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365104"/>
            <a:ext cx="2835399" cy="1886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Stanza della Leda: camera da letto del poeta (usata anche come studiolo)</a:t>
            </a:r>
          </a:p>
          <a:p>
            <a:r>
              <a:rPr lang="it-IT" dirty="0" smtClean="0"/>
              <a:t>Morte sullo scrittoio 1 marzo 1938: emorragia cerebrale</a:t>
            </a:r>
          </a:p>
          <a:p>
            <a:r>
              <a:rPr lang="it-IT" dirty="0" smtClean="0"/>
              <a:t>Favola mitologica: Leda amata da Giove trasformatosi in cigno</a:t>
            </a:r>
          </a:p>
          <a:p>
            <a:r>
              <a:rPr lang="it-IT" dirty="0" smtClean="0"/>
              <a:t>Combattente della mediocrità vs. status superiore di tracciare nuove strade 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  </a:t>
            </a:r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al genio e al piacere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Mano sinistra mozzata</a:t>
            </a:r>
          </a:p>
          <a:p>
            <a:r>
              <a:rPr lang="it-IT" dirty="0" smtClean="0"/>
              <a:t>Scrittoio del Monco: corrispondenza</a:t>
            </a:r>
          </a:p>
          <a:p>
            <a:r>
              <a:rPr lang="it-IT" dirty="0" smtClean="0"/>
              <a:t>Convinto della sua superiorità intellettiva</a:t>
            </a:r>
            <a:endParaRPr lang="it-IT" dirty="0"/>
          </a:p>
          <a:p>
            <a:r>
              <a:rPr lang="it-IT" dirty="0" smtClean="0"/>
              <a:t>Mobili: unici provenienti dalla </a:t>
            </a:r>
            <a:r>
              <a:rPr lang="it-IT" dirty="0" err="1" smtClean="0"/>
              <a:t>Capponcina</a:t>
            </a:r>
            <a:r>
              <a:rPr lang="it-IT" dirty="0" smtClean="0"/>
              <a:t>, FI</a:t>
            </a:r>
          </a:p>
          <a:p>
            <a:r>
              <a:rPr lang="it-IT" dirty="0" smtClean="0"/>
              <a:t>4 sentenze e motti spagnoli:</a:t>
            </a:r>
          </a:p>
          <a:p>
            <a:pPr lvl="1"/>
            <a:r>
              <a:rPr lang="it-IT" i="1" dirty="0" smtClean="0"/>
              <a:t>E chi non ha sepoltura è coperto dal cielo</a:t>
            </a:r>
          </a:p>
          <a:p>
            <a:pPr lvl="1"/>
            <a:r>
              <a:rPr lang="it-IT" i="1" dirty="0" smtClean="0"/>
              <a:t>Se tu vuoi che la tua casa ti paia grandissima, pensa al sepolcro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tagliata riposa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28674" name="Picture 2" descr="Risultati immagini per monco mano mozzata vittoriale"/>
          <p:cNvPicPr>
            <a:picLocks noChangeAspect="1" noChangeArrowheads="1"/>
          </p:cNvPicPr>
          <p:nvPr/>
        </p:nvPicPr>
        <p:blipFill>
          <a:blip r:embed="rId2" cstate="print"/>
          <a:srcRect l="5962" b="67341"/>
          <a:stretch>
            <a:fillRect/>
          </a:stretch>
        </p:blipFill>
        <p:spPr bwMode="auto">
          <a:xfrm>
            <a:off x="4499992" y="4869159"/>
            <a:ext cx="3960440" cy="13809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Risultati immagini per stanza della le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204864"/>
            <a:ext cx="6189712" cy="4116400"/>
          </a:xfrm>
          <a:prstGeom prst="rect">
            <a:avLst/>
          </a:prstGeom>
          <a:noFill/>
        </p:spPr>
      </p:pic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Versi della canzone dantesca</a:t>
            </a:r>
          </a:p>
          <a:p>
            <a:r>
              <a:rPr lang="it-IT" dirty="0" smtClean="0"/>
              <a:t>Stanza della Leda</a:t>
            </a:r>
          </a:p>
          <a:p>
            <a:pPr lvl="1"/>
            <a:r>
              <a:rPr lang="it-IT" dirty="0" smtClean="0"/>
              <a:t>Assortimento di oggetti: elefanti in maiolica cinese, piatti arabo-persiani, bronzi e mobili di stile orientale, calchi monumentali, ritratti, copriletto in seta persiana, animali in porcellana, </a:t>
            </a:r>
            <a:r>
              <a:rPr lang="it-IT" dirty="0" err="1" smtClean="0"/>
              <a:t>tappeti…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tre donne intorno al </a:t>
            </a:r>
            <a:r>
              <a:rPr lang="it-IT" i="1" dirty="0" err="1" smtClean="0">
                <a:solidFill>
                  <a:srgbClr val="FF0000"/>
                </a:solidFill>
                <a:latin typeface="Algerian" pitchFamily="82" charset="0"/>
              </a:rPr>
              <a:t>cor</a:t>
            </a:r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 </a:t>
            </a:r>
            <a:b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mi son </a:t>
            </a:r>
            <a:r>
              <a:rPr lang="it-IT" i="1" dirty="0" err="1" smtClean="0">
                <a:solidFill>
                  <a:srgbClr val="FF0000"/>
                </a:solidFill>
                <a:latin typeface="Algerian" pitchFamily="82" charset="0"/>
              </a:rPr>
              <a:t>venute…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4572000"/>
          </a:xfrm>
        </p:spPr>
        <p:txBody>
          <a:bodyPr/>
          <a:lstStyle/>
          <a:p>
            <a:r>
              <a:rPr lang="it-IT" dirty="0" smtClean="0"/>
              <a:t>Stanza del Lebbroso</a:t>
            </a:r>
          </a:p>
          <a:p>
            <a:r>
              <a:rPr lang="it-IT" dirty="0" smtClean="0"/>
              <a:t>Meditazione</a:t>
            </a:r>
          </a:p>
          <a:p>
            <a:r>
              <a:rPr lang="it-IT" dirty="0" smtClean="0"/>
              <a:t>Allestito per esporvi la sua salma</a:t>
            </a:r>
          </a:p>
          <a:p>
            <a:r>
              <a:rPr lang="it-IT" dirty="0" smtClean="0"/>
              <a:t>Dipinto San Francesco che abbraccia il Vate lebbroso</a:t>
            </a:r>
          </a:p>
          <a:p>
            <a:r>
              <a:rPr lang="it-IT" dirty="0" smtClean="0"/>
              <a:t>Toccato da Dio quindi sacro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delle due età … </a:t>
            </a:r>
            <a:b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quasi culla e quasi bara</a:t>
            </a:r>
            <a:endParaRPr lang="it-IT" dirty="0"/>
          </a:p>
        </p:txBody>
      </p:sp>
      <p:pic>
        <p:nvPicPr>
          <p:cNvPr id="29698" name="Picture 2" descr="Risultati immagini per stanza del lebbros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789040"/>
            <a:ext cx="3707904" cy="2465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968552"/>
          </a:xfrm>
        </p:spPr>
        <p:txBody>
          <a:bodyPr>
            <a:normAutofit lnSpcReduction="10000"/>
          </a:bodyPr>
          <a:lstStyle/>
          <a:p>
            <a:r>
              <a:rPr lang="it-IT" dirty="0" smtClean="0"/>
              <a:t>Sala delle Reliquie</a:t>
            </a:r>
          </a:p>
          <a:p>
            <a:r>
              <a:rPr lang="it-IT" dirty="0" smtClean="0"/>
              <a:t>Piramide di divinità e idoli orientali sormontata da martiri e santi della religione cristiana</a:t>
            </a:r>
          </a:p>
          <a:p>
            <a:pPr>
              <a:buNone/>
            </a:pPr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Cinque le dita, cinque le peccata</a:t>
            </a:r>
          </a:p>
          <a:p>
            <a:r>
              <a:rPr lang="it-IT" dirty="0" smtClean="0"/>
              <a:t>Sette peccati capitali</a:t>
            </a:r>
          </a:p>
          <a:p>
            <a:r>
              <a:rPr lang="it-IT" dirty="0" smtClean="0"/>
              <a:t>Esclusi la lussuria e l’avarizia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Corridoio della Via Crucis </a:t>
            </a:r>
          </a:p>
          <a:p>
            <a:pPr lvl="1"/>
            <a:r>
              <a:rPr lang="it-IT" dirty="0" smtClean="0"/>
              <a:t>formelle in rame: 14 stazioni della via crucis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219200"/>
          </a:xfrm>
        </p:spPr>
        <p:txBody>
          <a:bodyPr>
            <a:normAutofit/>
          </a:bodyPr>
          <a:lstStyle/>
          <a:p>
            <a:pPr algn="ctr"/>
            <a: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  <a:t>Tutti gli idoli adombrano il Dio vivo</a:t>
            </a:r>
            <a:b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  <a:t>tutte le fedi </a:t>
            </a:r>
            <a:r>
              <a:rPr lang="it-IT" sz="3000" i="1" dirty="0" err="1" smtClean="0">
                <a:solidFill>
                  <a:srgbClr val="FF0000"/>
                </a:solidFill>
                <a:latin typeface="Algerian" pitchFamily="82" charset="0"/>
              </a:rPr>
              <a:t>attestan</a:t>
            </a:r>
            <a: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  <a:t> l’uomo eterno</a:t>
            </a:r>
            <a:endParaRPr lang="it-IT" sz="3000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4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3212976"/>
            <a:ext cx="3443536" cy="2277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Sala da pranzo stile </a:t>
            </a:r>
            <a:r>
              <a:rPr lang="it-IT" dirty="0" err="1" smtClean="0"/>
              <a:t>decò</a:t>
            </a:r>
            <a:endParaRPr lang="it-IT" dirty="0" smtClean="0"/>
          </a:p>
          <a:p>
            <a:r>
              <a:rPr lang="it-IT" dirty="0" smtClean="0"/>
              <a:t>Indigestione di tuberose nei giardini</a:t>
            </a:r>
          </a:p>
          <a:p>
            <a:r>
              <a:rPr lang="it-IT" dirty="0" smtClean="0"/>
              <a:t>Capotavola: invito alla sobrietà degli ospiti e monito contro l’ingordigia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Tartaruga ingorda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27650" name="Picture 2" descr="Risultati immagini per stanza del chel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996952"/>
            <a:ext cx="3682227" cy="3600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MAS 96, Motoscafo Anti Sommergibile</a:t>
            </a:r>
          </a:p>
          <a:p>
            <a:r>
              <a:rPr lang="it-IT" dirty="0" smtClean="0"/>
              <a:t>Acronimo: Memento </a:t>
            </a:r>
            <a:r>
              <a:rPr lang="it-IT" dirty="0" err="1" smtClean="0"/>
              <a:t>Audere</a:t>
            </a:r>
            <a:r>
              <a:rPr lang="it-IT" dirty="0" smtClean="0"/>
              <a:t> </a:t>
            </a:r>
            <a:r>
              <a:rPr lang="it-IT" dirty="0" err="1" smtClean="0"/>
              <a:t>Semper</a:t>
            </a:r>
            <a:endParaRPr lang="it-IT" dirty="0" smtClean="0"/>
          </a:p>
          <a:p>
            <a:r>
              <a:rPr lang="it-IT" dirty="0" smtClean="0"/>
              <a:t>La </a:t>
            </a:r>
            <a:r>
              <a:rPr lang="it-IT" u="sng" dirty="0" smtClean="0"/>
              <a:t>Beffa di </a:t>
            </a:r>
            <a:r>
              <a:rPr lang="it-IT" u="sng" dirty="0" err="1" smtClean="0"/>
              <a:t>Buccari</a:t>
            </a:r>
            <a:r>
              <a:rPr lang="it-IT" u="sng" dirty="0" smtClean="0"/>
              <a:t> </a:t>
            </a:r>
            <a:r>
              <a:rPr lang="it-IT" dirty="0" smtClean="0"/>
              <a:t>(1918)</a:t>
            </a:r>
          </a:p>
          <a:p>
            <a:r>
              <a:rPr lang="it-IT" dirty="0" smtClean="0"/>
              <a:t>Mano affiorante dalle onde con rami di quercia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Ricorda di osare sempre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26626" name="AutoShape 2" descr="Risultati immagini per Memento Audere Sem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26628" name="AutoShape 4" descr="Risultati immagini per Memento Audere Sem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26630" name="Picture 6" descr="Risultati immagini per Memento Audere Semp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604164"/>
            <a:ext cx="3513772" cy="28491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Scrisse con inchiostro indelebile nelle bottiglie lasciate alla Baia di </a:t>
            </a:r>
            <a:r>
              <a:rPr lang="it-IT" u="sng" dirty="0" err="1" smtClean="0"/>
              <a:t>Buccari</a:t>
            </a:r>
            <a:r>
              <a:rPr lang="it-IT" dirty="0" smtClean="0"/>
              <a:t> dopo aver </a:t>
            </a:r>
            <a:r>
              <a:rPr lang="it-IT" dirty="0" err="1" smtClean="0"/>
              <a:t>sirulato</a:t>
            </a:r>
            <a:r>
              <a:rPr lang="it-IT" dirty="0" smtClean="0"/>
              <a:t> 4 navi mercantili</a:t>
            </a:r>
          </a:p>
          <a:p>
            <a:r>
              <a:rPr lang="it-IT" dirty="0" smtClean="0">
                <a:solidFill>
                  <a:schemeClr val="bg1"/>
                </a:solidFill>
                <a:hlinkClick r:id="rId2"/>
              </a:rPr>
              <a:t>https://www.youtube.com/watch?v=Z-OgwLv72Hs</a:t>
            </a:r>
            <a:endParaRPr lang="it-IT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it-IT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Osare l’inosabile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25602" name="Picture 2" descr="Risultati immagini per la beffa di bucca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068960"/>
            <a:ext cx="7553325" cy="292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680520"/>
          </a:xfrm>
        </p:spPr>
        <p:txBody>
          <a:bodyPr>
            <a:normAutofit fontScale="92500" lnSpcReduction="10000"/>
          </a:bodyPr>
          <a:lstStyle/>
          <a:p>
            <a:endParaRPr lang="it-IT" dirty="0" smtClean="0"/>
          </a:p>
          <a:p>
            <a:r>
              <a:rPr lang="it-IT" u="sng" dirty="0" smtClean="0"/>
              <a:t>Impresa di Fiume</a:t>
            </a:r>
          </a:p>
          <a:p>
            <a:r>
              <a:rPr lang="it-IT" dirty="0" smtClean="0"/>
              <a:t>Vivere ardendo e non sentire il male</a:t>
            </a:r>
          </a:p>
          <a:p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“Motto crudo” dal dialetto romanesco</a:t>
            </a:r>
          </a:p>
          <a:p>
            <a:r>
              <a:rPr lang="it-IT" dirty="0" smtClean="0"/>
              <a:t>“la mia gente non ha paura di nulla nemmeno delle parole”</a:t>
            </a:r>
          </a:p>
          <a:p>
            <a:pPr>
              <a:buNone/>
            </a:pP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Enfatiche domande poste ai legionari: “a chi la forza?”, “a chi la fedeltà?”, “a chi la vittoria?”, “a chi l’ignoto?”</a:t>
            </a:r>
          </a:p>
          <a:p>
            <a:endParaRPr lang="it-IT" dirty="0" smtClean="0"/>
          </a:p>
          <a:p>
            <a:pPr>
              <a:buNone/>
            </a:pPr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827584" y="620688"/>
            <a:ext cx="8003232" cy="1224136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  <a:t/>
            </a:r>
            <a:b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  <a:t>Vivere ardendo e non bruciarsi mai</a:t>
            </a:r>
            <a:b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</a:br>
            <a:r>
              <a:rPr lang="it-IT" sz="3300" i="1" dirty="0" smtClean="0">
                <a:solidFill>
                  <a:srgbClr val="FF0000"/>
                </a:solidFill>
                <a:latin typeface="Algerian" pitchFamily="82" charset="0"/>
              </a:rPr>
              <a:t>Non sono guidato, guido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7544" y="2852936"/>
            <a:ext cx="828092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  <a:t>Me ne frego</a:t>
            </a:r>
            <a:endParaRPr lang="it-IT" sz="3000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95536" y="4653136"/>
            <a:ext cx="784887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000" i="1" dirty="0" smtClean="0">
                <a:solidFill>
                  <a:srgbClr val="FF0000"/>
                </a:solidFill>
                <a:latin typeface="Algerian" pitchFamily="82" charset="0"/>
              </a:rPr>
              <a:t>A noi!</a:t>
            </a:r>
            <a:endParaRPr lang="it-IT" sz="3000" i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Discorso dopo la disfatta di Caporetto 1917</a:t>
            </a:r>
          </a:p>
          <a:p>
            <a:r>
              <a:rPr lang="it-IT" dirty="0" smtClean="0"/>
              <a:t>Tentativo di risollevare il morale e infondere fiducia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Non piegare di un’ugna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22530" name="Picture 2" descr="Risultati immagini per Non piegare di unâug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2636912"/>
            <a:ext cx="2902099" cy="37092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Frase latina: NEC RECISA RECEDIT</a:t>
            </a:r>
          </a:p>
          <a:p>
            <a:r>
              <a:rPr lang="it-IT" dirty="0" smtClean="0"/>
              <a:t>Fiamme Gialle: impresa di Fiume (fedeltà alla causa)</a:t>
            </a:r>
          </a:p>
          <a:p>
            <a:r>
              <a:rPr lang="it-IT" dirty="0" smtClean="0"/>
              <a:t>Dal 1933 motto ufficiale della Guardia di Finanza</a:t>
            </a:r>
          </a:p>
          <a:p>
            <a:r>
              <a:rPr lang="it-IT" dirty="0" smtClean="0"/>
              <a:t>Motto di speranza verso la ricostruzione dopo Terremoto dell’Aquila del 2009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Neanche spezzata retrocede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1026" name="Picture 2" descr="Risultati immagini per nec recisa reced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3429000"/>
            <a:ext cx="2105025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Grido di guerra al posto del barbarico “</a:t>
            </a:r>
            <a:r>
              <a:rPr lang="it-IT" dirty="0" err="1" smtClean="0"/>
              <a:t>hip</a:t>
            </a:r>
            <a:r>
              <a:rPr lang="it-IT" dirty="0" smtClean="0"/>
              <a:t>, </a:t>
            </a:r>
            <a:r>
              <a:rPr lang="it-IT" dirty="0" err="1" smtClean="0"/>
              <a:t>hip</a:t>
            </a:r>
            <a:r>
              <a:rPr lang="it-IT" dirty="0" smtClean="0"/>
              <a:t>, urrà!”</a:t>
            </a:r>
          </a:p>
          <a:p>
            <a:r>
              <a:rPr lang="it-IT" dirty="0" smtClean="0"/>
              <a:t>Origini classiche: </a:t>
            </a:r>
            <a:r>
              <a:rPr lang="it-IT" dirty="0" err="1" smtClean="0"/>
              <a:t>eja</a:t>
            </a:r>
            <a:r>
              <a:rPr lang="it-IT" dirty="0" smtClean="0"/>
              <a:t> dal greco (Eschilo </a:t>
            </a:r>
            <a:r>
              <a:rPr lang="it-IT" smtClean="0"/>
              <a:t>e </a:t>
            </a:r>
            <a:r>
              <a:rPr lang="it-IT" smtClean="0"/>
              <a:t>Platone), </a:t>
            </a:r>
            <a:r>
              <a:rPr lang="it-IT" dirty="0" err="1" smtClean="0"/>
              <a:t>alalà</a:t>
            </a:r>
            <a:r>
              <a:rPr lang="it-IT" dirty="0" smtClean="0"/>
              <a:t> (Pindaro e Euripide)</a:t>
            </a:r>
          </a:p>
          <a:p>
            <a:r>
              <a:rPr lang="it-IT" dirty="0" smtClean="0"/>
              <a:t>Si ritrova in Carducci e Pascoli </a:t>
            </a:r>
          </a:p>
          <a:p>
            <a:r>
              <a:rPr lang="it-IT" dirty="0" smtClean="0"/>
              <a:t>Bandierina tricolore scritta dal Vate per aviatori</a:t>
            </a:r>
          </a:p>
          <a:p>
            <a:r>
              <a:rPr lang="it-IT" dirty="0" smtClean="0"/>
              <a:t>Usato poi dalla propaganda fascista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 err="1" smtClean="0">
                <a:solidFill>
                  <a:srgbClr val="FF0000"/>
                </a:solidFill>
                <a:latin typeface="Algerian" pitchFamily="82" charset="0"/>
              </a:rPr>
              <a:t>Eja</a:t>
            </a:r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, </a:t>
            </a:r>
            <a:r>
              <a:rPr lang="it-IT" i="1" dirty="0" err="1" smtClean="0">
                <a:solidFill>
                  <a:srgbClr val="FF0000"/>
                </a:solidFill>
                <a:latin typeface="Algerian" pitchFamily="82" charset="0"/>
              </a:rPr>
              <a:t>eja</a:t>
            </a:r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, </a:t>
            </a:r>
            <a:r>
              <a:rPr lang="it-IT" i="1" dirty="0" err="1" smtClean="0">
                <a:solidFill>
                  <a:srgbClr val="FF0000"/>
                </a:solidFill>
                <a:latin typeface="Algerian" pitchFamily="82" charset="0"/>
              </a:rPr>
              <a:t>alalà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Risultati immagini per arengo vittoria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3116966"/>
            <a:ext cx="5169818" cy="3446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72000"/>
          </a:xfrm>
        </p:spPr>
        <p:txBody>
          <a:bodyPr/>
          <a:lstStyle/>
          <a:p>
            <a:r>
              <a:rPr lang="it-IT" dirty="0" smtClean="0"/>
              <a:t>Cenacolo a cielo aperto per cerimonie commemorative</a:t>
            </a:r>
          </a:p>
          <a:p>
            <a:r>
              <a:rPr lang="it-IT" dirty="0" smtClean="0"/>
              <a:t>Ospiti dell’impresa fiumana</a:t>
            </a:r>
          </a:p>
          <a:p>
            <a:r>
              <a:rPr lang="it-IT" dirty="0" smtClean="0"/>
              <a:t>27 vittorie della guerra</a:t>
            </a:r>
          </a:p>
          <a:p>
            <a:pPr lvl="1"/>
            <a:r>
              <a:rPr lang="it-IT" dirty="0" smtClean="0"/>
              <a:t>Proiettili donati da Diaz, urna con terra di Caporetto (colonna più scura), 2 sfingi, sedili in pietra, colonna del Giuramento</a:t>
            </a:r>
          </a:p>
          <a:p>
            <a:r>
              <a:rPr lang="it-IT" dirty="0" smtClean="0"/>
              <a:t>“Il </a:t>
            </a:r>
            <a:r>
              <a:rPr lang="it-IT" dirty="0" err="1" smtClean="0"/>
              <a:t>Vittoriale</a:t>
            </a:r>
            <a:r>
              <a:rPr lang="it-IT" dirty="0" smtClean="0"/>
              <a:t>” – “Vittoriano” (altare della Patria a Vittorio Emanuele II)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/>
          <a:lstStyle/>
          <a:p>
            <a:pPr algn="ctr"/>
            <a:r>
              <a:rPr lang="it-IT" dirty="0" smtClean="0">
                <a:solidFill>
                  <a:srgbClr val="FF0000"/>
                </a:solidFill>
              </a:rPr>
              <a:t>27 colonne dell’</a:t>
            </a:r>
            <a:r>
              <a:rPr lang="it-IT" dirty="0" err="1" smtClean="0">
                <a:solidFill>
                  <a:srgbClr val="FF0000"/>
                </a:solidFill>
              </a:rPr>
              <a:t>Arengo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Frase di Orazio</a:t>
            </a:r>
          </a:p>
          <a:p>
            <a:r>
              <a:rPr lang="it-IT" dirty="0" smtClean="0"/>
              <a:t>Piazza dell’Esedra (sulle torri degli Archivi)</a:t>
            </a:r>
          </a:p>
          <a:p>
            <a:r>
              <a:rPr lang="it-IT" dirty="0" smtClean="0"/>
              <a:t>Stemma nobiliare di Principe di </a:t>
            </a:r>
            <a:r>
              <a:rPr lang="it-IT" dirty="0" err="1" smtClean="0"/>
              <a:t>Montenevoso</a:t>
            </a:r>
            <a:r>
              <a:rPr lang="it-IT" dirty="0" smtClean="0"/>
              <a:t> (titolo nel 1924 dopo annessione di Fiume all’Italia)</a:t>
            </a:r>
          </a:p>
          <a:p>
            <a:r>
              <a:rPr lang="it-IT" dirty="0" smtClean="0"/>
              <a:t>Intento dichiaratamente polemico con </a:t>
            </a:r>
            <a:r>
              <a:rPr lang="it-IT" u="sng" dirty="0" smtClean="0"/>
              <a:t>Mussolini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fermo ma non inerte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683568" y="1268760"/>
            <a:ext cx="7931224" cy="3747120"/>
          </a:xfrm>
        </p:spPr>
        <p:txBody>
          <a:bodyPr/>
          <a:lstStyle/>
          <a:p>
            <a:r>
              <a:rPr lang="it-IT" dirty="0" smtClean="0"/>
              <a:t>sulla facciata ricchissima della prioria</a:t>
            </a:r>
          </a:p>
          <a:p>
            <a:pPr lvl="1"/>
            <a:r>
              <a:rPr lang="it-IT" dirty="0" smtClean="0"/>
              <a:t>Altorilievi Leone di San Marco, Aquila di San Giovanni</a:t>
            </a:r>
          </a:p>
          <a:p>
            <a:pPr lvl="1"/>
            <a:r>
              <a:rPr lang="it-IT" dirty="0" smtClean="0"/>
              <a:t>Stemmi: Medici, Canossa, delle città di Firenze, Trieste e Trento </a:t>
            </a:r>
          </a:p>
          <a:p>
            <a:pPr lvl="1"/>
            <a:r>
              <a:rPr lang="it-IT" dirty="0" smtClean="0"/>
              <a:t>Stemma levriero con il motto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Né più fermo né più fedele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pic>
        <p:nvPicPr>
          <p:cNvPr id="18434" name="Picture 2" descr="Immagine correla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3717032"/>
            <a:ext cx="600075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Motto letterario (</a:t>
            </a:r>
            <a:r>
              <a:rPr lang="it-IT" i="1" dirty="0" smtClean="0"/>
              <a:t>Il Piacere</a:t>
            </a:r>
            <a:r>
              <a:rPr lang="it-IT" dirty="0" smtClean="0"/>
              <a:t>)</a:t>
            </a:r>
          </a:p>
          <a:p>
            <a:r>
              <a:rPr lang="it-IT" dirty="0" smtClean="0"/>
              <a:t>Giustificazione delle ricchezze </a:t>
            </a:r>
          </a:p>
          <a:p>
            <a:pPr>
              <a:buNone/>
            </a:pPr>
            <a:r>
              <a:rPr lang="it-IT" dirty="0" smtClean="0"/>
              <a:t>    ma non come fine ultimo</a:t>
            </a:r>
          </a:p>
          <a:p>
            <a:r>
              <a:rPr lang="it-IT" dirty="0" smtClean="0"/>
              <a:t>“possedere la vita”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i="1" dirty="0" smtClean="0">
                <a:solidFill>
                  <a:srgbClr val="FF0000"/>
                </a:solidFill>
                <a:latin typeface="Algerian" pitchFamily="82" charset="0"/>
              </a:rPr>
              <a:t>Possedere, non essere posseduto</a:t>
            </a:r>
            <a:endParaRPr lang="it-IT" i="1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17410" name="Picture 2" descr="Risultati immagini per il piace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1412776"/>
            <a:ext cx="2785492" cy="50417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Forte ed istintiva carica ironica</a:t>
            </a:r>
          </a:p>
          <a:p>
            <a:pPr lvl="1"/>
            <a:r>
              <a:rPr lang="it-IT" dirty="0" smtClean="0"/>
              <a:t>Denuncia dei falsi adulatori con titoli di opere inventate</a:t>
            </a:r>
          </a:p>
          <a:p>
            <a:pPr lvl="1"/>
            <a:r>
              <a:rPr lang="it-IT" dirty="0" smtClean="0"/>
              <a:t>“nessuna cosa mi avrebbe fatto dolore quanto l’esser creduto un uomo comune … la sciocca”, </a:t>
            </a:r>
            <a:r>
              <a:rPr lang="it-IT" i="1" dirty="0" smtClean="0"/>
              <a:t>Il Piacere</a:t>
            </a:r>
          </a:p>
          <a:p>
            <a:r>
              <a:rPr lang="it-IT" dirty="0" smtClean="0"/>
              <a:t>Amore per la buona tavola</a:t>
            </a:r>
          </a:p>
          <a:p>
            <a:pPr lvl="1"/>
            <a:r>
              <a:rPr lang="it-IT" dirty="0" smtClean="0"/>
              <a:t>Il </a:t>
            </a:r>
            <a:r>
              <a:rPr lang="it-IT" dirty="0" err="1" smtClean="0"/>
              <a:t>Parrozzo</a:t>
            </a:r>
            <a:r>
              <a:rPr lang="it-IT" dirty="0" smtClean="0"/>
              <a:t>  (canzone)</a:t>
            </a:r>
          </a:p>
          <a:p>
            <a:r>
              <a:rPr lang="it-IT" dirty="0" smtClean="0"/>
              <a:t>Invenzione di termine</a:t>
            </a:r>
          </a:p>
          <a:p>
            <a:pPr lvl="1"/>
            <a:r>
              <a:rPr lang="it-IT" dirty="0" smtClean="0"/>
              <a:t>tramezzino  (vs. sandwich)</a:t>
            </a:r>
          </a:p>
          <a:p>
            <a:pPr lvl="1"/>
            <a:r>
              <a:rPr lang="it-IT" dirty="0" smtClean="0">
                <a:hlinkClick r:id="rId2"/>
              </a:rPr>
              <a:t>https://www.youtube.com/watch?v=3lczYo7G2YE</a:t>
            </a:r>
            <a:endParaRPr lang="it-IT" dirty="0" smtClean="0"/>
          </a:p>
          <a:p>
            <a:pPr lvl="1"/>
            <a:endParaRPr lang="it-IT" dirty="0" smtClean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Curiosità</a:t>
            </a:r>
            <a:endParaRPr lang="it-IT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/>
          <a:lstStyle/>
          <a:p>
            <a:r>
              <a:rPr lang="it-IT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dirty="0" err="1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parrozzo</a:t>
            </a:r>
            <a:endParaRPr lang="it-IT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7346" name="Picture 2" descr="Risultati immagini per amaretto di saronno d'annunzio"/>
          <p:cNvPicPr>
            <a:picLocks noChangeAspect="1" noChangeArrowheads="1"/>
          </p:cNvPicPr>
          <p:nvPr/>
        </p:nvPicPr>
        <p:blipFill>
          <a:blip r:embed="rId2" cstate="print"/>
          <a:srcRect l="6557" t="13166" b="49853"/>
          <a:stretch>
            <a:fillRect/>
          </a:stretch>
        </p:blipFill>
        <p:spPr bwMode="auto">
          <a:xfrm>
            <a:off x="323528" y="3140968"/>
            <a:ext cx="7040180" cy="3438302"/>
          </a:xfrm>
          <a:prstGeom prst="rect">
            <a:avLst/>
          </a:prstGeom>
          <a:noFill/>
        </p:spPr>
      </p:pic>
      <p:pic>
        <p:nvPicPr>
          <p:cNvPr id="57348" name="Picture 4" descr="Risultati immagini per il parrozzo d'annunzio"/>
          <p:cNvPicPr>
            <a:picLocks noChangeAspect="1" noChangeArrowheads="1"/>
          </p:cNvPicPr>
          <p:nvPr/>
        </p:nvPicPr>
        <p:blipFill>
          <a:blip r:embed="rId3" cstate="print"/>
          <a:srcRect l="4831" t="8588" r="4997"/>
          <a:stretch>
            <a:fillRect/>
          </a:stretch>
        </p:blipFill>
        <p:spPr bwMode="auto">
          <a:xfrm>
            <a:off x="5076056" y="404664"/>
            <a:ext cx="3384376" cy="2573175"/>
          </a:xfrm>
          <a:prstGeom prst="rect">
            <a:avLst/>
          </a:prstGeom>
          <a:noFill/>
        </p:spPr>
      </p:pic>
      <p:pic>
        <p:nvPicPr>
          <p:cNvPr id="57350" name="Picture 6" descr="Immagine correlat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1196752"/>
            <a:ext cx="2191147" cy="1841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lettera del 1926 al senatore Giovanni Agnelli</a:t>
            </a:r>
          </a:p>
          <a:p>
            <a:pPr lvl="1"/>
            <a:r>
              <a:rPr lang="it-IT" dirty="0" smtClean="0"/>
              <a:t>“ Mio caro </a:t>
            </a:r>
            <a:r>
              <a:rPr lang="it-IT" dirty="0" err="1" smtClean="0"/>
              <a:t>Senatore…</a:t>
            </a:r>
            <a:r>
              <a:rPr lang="it-IT" dirty="0" smtClean="0"/>
              <a:t> L’ Automobile è femminile. Questa ha la grazia, la snellezza, la vivacità d’una seduttrice; ha, inoltre, una virtù ignota alle donne: la perfetta obbedienza. Ma, per contro, delle donne ha la disinvolta levità nel superare ogni scabrezza”.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solidFill>
                  <a:srgbClr val="D7A1B3"/>
                </a:solidFill>
              </a:rPr>
              <a:t>L’automobile è femmina!</a:t>
            </a:r>
            <a:endParaRPr lang="it-IT" b="1" dirty="0">
              <a:solidFill>
                <a:srgbClr val="D7A1B3"/>
              </a:solidFill>
            </a:endParaRPr>
          </a:p>
        </p:txBody>
      </p:sp>
      <p:pic>
        <p:nvPicPr>
          <p:cNvPr id="3074" name="Picture 2" descr="Risultati immagini per d'annunzio pubblicitÃ 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4077072"/>
            <a:ext cx="3816424" cy="23955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323528" y="1268760"/>
            <a:ext cx="8291264" cy="2841104"/>
          </a:xfrm>
        </p:spPr>
        <p:txBody>
          <a:bodyPr/>
          <a:lstStyle/>
          <a:p>
            <a:r>
              <a:rPr lang="it-IT" dirty="0" smtClean="0"/>
              <a:t>Oratoria e carisma</a:t>
            </a:r>
          </a:p>
          <a:p>
            <a:pPr lvl="1"/>
            <a:r>
              <a:rPr lang="it-IT" dirty="0" smtClean="0"/>
              <a:t>Slogan e testimonial per l’Amaro Montenegro, l’Amaretto di Saronno e Saiwa, </a:t>
            </a:r>
            <a:r>
              <a:rPr lang="it-IT" dirty="0" err="1" smtClean="0"/>
              <a:t>marrons</a:t>
            </a:r>
            <a:r>
              <a:rPr lang="it-IT" dirty="0" smtClean="0"/>
              <a:t> </a:t>
            </a:r>
            <a:r>
              <a:rPr lang="it-IT" dirty="0" err="1" smtClean="0"/>
              <a:t>glacès</a:t>
            </a: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>
          <a:xfrm>
            <a:off x="539552" y="152400"/>
            <a:ext cx="8147248" cy="1044352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Pubblicità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s://zappacenere.files.wordpress.com/2016/05/pub01.jpg?w=505&amp;h=7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8146" y="3140968"/>
            <a:ext cx="2363223" cy="3449960"/>
          </a:xfrm>
          <a:prstGeom prst="rect">
            <a:avLst/>
          </a:prstGeom>
          <a:noFill/>
        </p:spPr>
      </p:pic>
      <p:pic>
        <p:nvPicPr>
          <p:cNvPr id="1030" name="Picture 6" descr="Risultati immagini per d'annunzio pubblicitÃ 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3140968"/>
            <a:ext cx="4104456" cy="3406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72000"/>
          </a:xfrm>
        </p:spPr>
        <p:txBody>
          <a:bodyPr/>
          <a:lstStyle/>
          <a:p>
            <a:r>
              <a:rPr lang="it-IT" dirty="0" smtClean="0"/>
              <a:t>il liquore abruzzese </a:t>
            </a:r>
            <a:r>
              <a:rPr lang="it-IT" i="1" dirty="0" err="1" smtClean="0"/>
              <a:t>Aurum</a:t>
            </a:r>
            <a:endParaRPr lang="it-IT" i="1" dirty="0" smtClean="0"/>
          </a:p>
          <a:p>
            <a:pPr lvl="1"/>
            <a:r>
              <a:rPr lang="it-IT" dirty="0" smtClean="0"/>
              <a:t>Scelta del nome (</a:t>
            </a:r>
            <a:r>
              <a:rPr lang="it-IT" dirty="0" err="1" smtClean="0"/>
              <a:t>aurum</a:t>
            </a:r>
            <a:r>
              <a:rPr lang="it-IT" dirty="0" smtClean="0"/>
              <a:t>: oro + </a:t>
            </a:r>
            <a:r>
              <a:rPr lang="it-IT" dirty="0" err="1" smtClean="0"/>
              <a:t>aurantium</a:t>
            </a:r>
            <a:r>
              <a:rPr lang="it-IT" dirty="0" smtClean="0"/>
              <a:t>: arancio)</a:t>
            </a:r>
          </a:p>
          <a:p>
            <a:r>
              <a:rPr lang="it-IT" dirty="0" smtClean="0"/>
              <a:t>Propria linea di profumi: Acqua Nunzia</a:t>
            </a:r>
          </a:p>
          <a:p>
            <a:r>
              <a:rPr lang="it-IT" dirty="0" smtClean="0"/>
              <a:t>Sé stesso e sue opere (scandalo e clamore)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Pubblicità</a:t>
            </a:r>
            <a:endParaRPr lang="it-IT" dirty="0"/>
          </a:p>
        </p:txBody>
      </p:sp>
      <p:pic>
        <p:nvPicPr>
          <p:cNvPr id="4" name="Picture 8" descr="Risultati immagini per liquore aurum d'annunz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501008"/>
            <a:ext cx="2852936" cy="285293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9394" name="Picture 2" descr="Risultati immagini per acqua nunz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3429000"/>
            <a:ext cx="3436948" cy="2959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ex magazzini Bocconi, distrutti da un incendio. Nascono così nel 1918 i magazzini “La Rinascente” (araba fenice, uccello mitologico, rinascente dalle proprie ceneri dopo la morte)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Pubblicità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Picture 4" descr="https://zappacenere.files.wordpress.com/2016/05/pub03.jpg?w=487&amp;h=7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4043" y="3068960"/>
            <a:ext cx="2210058" cy="3345185"/>
          </a:xfrm>
          <a:prstGeom prst="rect">
            <a:avLst/>
          </a:prstGeom>
          <a:noFill/>
        </p:spPr>
      </p:pic>
      <p:pic>
        <p:nvPicPr>
          <p:cNvPr id="56322" name="Picture 2" descr="Risultati immagini per amaretto di saronno d'annunzi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55387" y="3429000"/>
            <a:ext cx="2672252" cy="3140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“dannunzianesimo”: moda collettiva alimentata dai mezzi di comunicazione</a:t>
            </a:r>
          </a:p>
          <a:p>
            <a:pPr lvl="1"/>
            <a:r>
              <a:rPr lang="it-IT" dirty="0" smtClean="0"/>
              <a:t>articolo apparso nel 1885 su </a:t>
            </a:r>
            <a:r>
              <a:rPr lang="it-IT" i="1" dirty="0" smtClean="0"/>
              <a:t>La Tribuna</a:t>
            </a:r>
          </a:p>
          <a:p>
            <a:pPr lvl="1"/>
            <a:r>
              <a:rPr lang="it-IT" dirty="0" smtClean="0">
                <a:hlinkClick r:id="rId2"/>
              </a:rPr>
              <a:t>https://www.lenius.it/dannunzio-moda/</a:t>
            </a:r>
            <a:endParaRPr lang="it-IT" dirty="0" smtClean="0"/>
          </a:p>
          <a:p>
            <a:pPr lvl="1"/>
            <a:r>
              <a:rPr lang="it-IT" dirty="0" smtClean="0"/>
              <a:t>“L’educazione  estetica del mio spirito mi trascina irresistibilmente al desiderio e all’acquisto di cose belle”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Curiosità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6146" name="Picture 2" descr="Immagine correl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077072"/>
            <a:ext cx="6205364" cy="2321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hlinkClick r:id="rId2"/>
              </a:rPr>
              <a:t>https://brescia.corriere.it/notizie/cronaca/17_agosto_14/vittoriale-volo-finestra-d-annunzio-diventato-giallo-47cba8de-80d8-11e7-a91b-263e95546556.shtml</a:t>
            </a:r>
            <a:endParaRPr lang="it-IT" dirty="0" smtClean="0"/>
          </a:p>
          <a:p>
            <a:r>
              <a:rPr lang="it-IT" dirty="0" smtClean="0"/>
              <a:t>13.08.1922</a:t>
            </a:r>
          </a:p>
          <a:p>
            <a:r>
              <a:rPr lang="it-IT" dirty="0" smtClean="0"/>
              <a:t>Luisa </a:t>
            </a:r>
            <a:r>
              <a:rPr lang="it-IT" dirty="0" err="1" smtClean="0"/>
              <a:t>Baccara</a:t>
            </a:r>
            <a:r>
              <a:rPr lang="it-IT" dirty="0" smtClean="0"/>
              <a:t>, Mussolini, o un incidente?</a:t>
            </a:r>
          </a:p>
          <a:p>
            <a:endParaRPr lang="it-IT" dirty="0" smtClean="0"/>
          </a:p>
          <a:p>
            <a:pPr>
              <a:buNone/>
            </a:pPr>
            <a:endParaRPr lang="it-IT" dirty="0" smtClean="0"/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D’Annunzio </a:t>
            </a:r>
            <a:r>
              <a:rPr lang="it-IT" dirty="0" smtClean="0">
                <a:solidFill>
                  <a:srgbClr val="FF0000"/>
                </a:solidFill>
              </a:rPr>
              <a:t>defenestrato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5122" name="AutoShape 2" descr="Risultati immagini per balcone vittoria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124" name="AutoShape 4" descr="Risultati immagini per balcone vittoria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126" name="AutoShape 6" descr="Risultati immagini per balcone vittoria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5128" name="AutoShape 8" descr="Risultati immagini per balcone vittoria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5130" name="Picture 10" descr="Risultati immagini per balcone vittorial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933056"/>
            <a:ext cx="4406258" cy="25164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Ambiguità: esaltato ma di fatto tenuto in disparte</a:t>
            </a:r>
          </a:p>
          <a:p>
            <a:r>
              <a:rPr lang="it-IT" dirty="0" smtClean="0"/>
              <a:t>Mai Tessera del Partito Nazionale: neutralità</a:t>
            </a:r>
          </a:p>
          <a:p>
            <a:r>
              <a:rPr lang="it-IT" dirty="0" smtClean="0"/>
              <a:t>Mussolini ne temeva la fama e l’indipendenza</a:t>
            </a:r>
          </a:p>
          <a:p>
            <a:r>
              <a:rPr lang="it-IT" dirty="0" smtClean="0"/>
              <a:t>Amicizia formale: onori e privilegi (economici)</a:t>
            </a:r>
          </a:p>
          <a:p>
            <a:r>
              <a:rPr lang="it-IT" dirty="0" smtClean="0"/>
              <a:t>Stanze attigue nella casa</a:t>
            </a:r>
          </a:p>
          <a:p>
            <a:r>
              <a:rPr lang="it-IT" dirty="0" smtClean="0"/>
              <a:t>Lode per la conquista d’Etiopia vs. critica alla svolta nazista</a:t>
            </a:r>
          </a:p>
          <a:p>
            <a:r>
              <a:rPr lang="it-IT" dirty="0" smtClean="0"/>
              <a:t>“misteriosa” caduta nel 1922</a:t>
            </a:r>
          </a:p>
          <a:p>
            <a:r>
              <a:rPr lang="it-IT" dirty="0" smtClean="0"/>
              <a:t>“resto dentro di me”: immagine tartaruga nel guscio</a:t>
            </a:r>
          </a:p>
          <a:p>
            <a:pPr lvl="1"/>
            <a:r>
              <a:rPr lang="it-IT" dirty="0" smtClean="0"/>
              <a:t>Placa inviata a </a:t>
            </a:r>
            <a:r>
              <a:rPr lang="it-IT" dirty="0" err="1" smtClean="0"/>
              <a:t>Musssolini</a:t>
            </a:r>
            <a:r>
              <a:rPr lang="it-IT" dirty="0" smtClean="0"/>
              <a:t> nel ‘35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Rapporto con </a:t>
            </a:r>
            <a:r>
              <a:rPr lang="it-IT" dirty="0" smtClean="0">
                <a:solidFill>
                  <a:srgbClr val="FF0000"/>
                </a:solidFill>
              </a:rPr>
              <a:t>fascismo</a:t>
            </a:r>
            <a:r>
              <a:rPr lang="it-IT" dirty="0" smtClean="0"/>
              <a:t>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Casseretto: abitazione di Maroni</a:t>
            </a:r>
          </a:p>
          <a:p>
            <a:pPr lvl="1"/>
            <a:r>
              <a:rPr lang="it-IT" dirty="0" smtClean="0"/>
              <a:t>Ispirazione del cassero: ponte di poppa delle navi a vela con il ponte di comando</a:t>
            </a:r>
          </a:p>
          <a:p>
            <a:r>
              <a:rPr lang="it-IT" dirty="0" smtClean="0"/>
              <a:t>Villa Mirabella (visitabile solo durante mostre)</a:t>
            </a:r>
          </a:p>
          <a:p>
            <a:pPr lvl="1"/>
            <a:r>
              <a:rPr lang="it-IT" dirty="0" smtClean="0"/>
              <a:t>Foresteria per ospiti e artisti</a:t>
            </a:r>
          </a:p>
          <a:p>
            <a:pPr lvl="1"/>
            <a:r>
              <a:rPr lang="it-IT" dirty="0" smtClean="0"/>
              <a:t>Antonio </a:t>
            </a:r>
            <a:r>
              <a:rPr lang="it-IT" dirty="0" err="1" smtClean="0"/>
              <a:t>Bruers</a:t>
            </a:r>
            <a:r>
              <a:rPr lang="it-IT" dirty="0" smtClean="0"/>
              <a:t> (bibliotecario) e Maria </a:t>
            </a:r>
            <a:r>
              <a:rPr lang="it-IT" dirty="0" err="1" smtClean="0"/>
              <a:t>Hardouin</a:t>
            </a:r>
            <a:r>
              <a:rPr lang="it-IT" dirty="0" smtClean="0"/>
              <a:t> di Gallese</a:t>
            </a: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Luoghi </a:t>
            </a:r>
            <a:r>
              <a:rPr lang="it-IT" dirty="0" smtClean="0">
                <a:solidFill>
                  <a:srgbClr val="FF0000"/>
                </a:solidFill>
              </a:rPr>
              <a:t>non visibili </a:t>
            </a:r>
            <a:r>
              <a:rPr lang="it-IT" dirty="0" smtClean="0"/>
              <a:t>al pubblico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hlinkClick r:id="rId2"/>
              </a:rPr>
              <a:t>https://www.vittoriale.it/video/vittoriale-visto-dal-cielo/</a:t>
            </a:r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solidFill>
                  <a:schemeClr val="accent6">
                    <a:lumMod val="50000"/>
                  </a:schemeClr>
                </a:solidFill>
              </a:rPr>
              <a:t>IL VITTORIALE VISTO DAL CIELO</a:t>
            </a:r>
            <a:endParaRPr lang="it-IT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26" name="AutoShape 2" descr="Risultati immagini per grazie per l'attenzio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028" name="AutoShape 4" descr="Risultati immagini per grazie per l'attenzio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030" name="Picture 6" descr="Immagine correla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720" y="2132856"/>
            <a:ext cx="6170762" cy="39838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rta">
  <a:themeElements>
    <a:clrScheme name="Carta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Carta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arta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944</TotalTime>
  <Words>1939</Words>
  <Application>Microsoft Office PowerPoint</Application>
  <PresentationFormat>Presentazione su schermo (4:3)</PresentationFormat>
  <Paragraphs>283</Paragraphs>
  <Slides>54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54</vt:i4>
      </vt:variant>
    </vt:vector>
  </HeadingPairs>
  <TitlesOfParts>
    <vt:vector size="55" baseType="lpstr">
      <vt:lpstr>Carta</vt:lpstr>
      <vt:lpstr>Il Vittoriale degli Italiani</vt:lpstr>
      <vt:lpstr>Parco monumentale a memoria della “vita inimitabile” del poeta-soldato</vt:lpstr>
      <vt:lpstr>Il Vittoriale prima</vt:lpstr>
      <vt:lpstr>Il Vittoriale oggi</vt:lpstr>
      <vt:lpstr>Complesso monumentale </vt:lpstr>
      <vt:lpstr>PRIORIA</vt:lpstr>
      <vt:lpstr>LAGO DEL CIGNO E GIARDINI</vt:lpstr>
      <vt:lpstr>ANFITEATRO</vt:lpstr>
      <vt:lpstr>NAVE MILITARE PUGLIA</vt:lpstr>
      <vt:lpstr>SOTTOMARINO MAS</vt:lpstr>
      <vt:lpstr>FIAT</vt:lpstr>
      <vt:lpstr>AEREO ANSALDO</vt:lpstr>
      <vt:lpstr>MUSEO D’ANNUNZIO SEGRETO </vt:lpstr>
      <vt:lpstr>MAUSOLEO</vt:lpstr>
      <vt:lpstr>Gabriele D’Annunzio</vt:lpstr>
      <vt:lpstr>Gabriele D’Annunzio</vt:lpstr>
      <vt:lpstr>Gabriele D’Annunzio</vt:lpstr>
      <vt:lpstr>D’Annunzio esteta</vt:lpstr>
      <vt:lpstr>Opere</vt:lpstr>
      <vt:lpstr>Gabriele D’Annunzio: relazioni amorose</vt:lpstr>
      <vt:lpstr>D’Annunzio per  motti e significati allegorici</vt:lpstr>
      <vt:lpstr>Sono avido di silenzio dopo tanto rumore, e di pace dopo tanta guerra</vt:lpstr>
      <vt:lpstr>Io ho quel che ho donato</vt:lpstr>
      <vt:lpstr>Cogli la rosa, ma evita le spine</vt:lpstr>
      <vt:lpstr>Ospiti graditi e non: due stanze</vt:lpstr>
      <vt:lpstr>Al visitatore  Teco porti lo specchio di Narciso? Questo è piombato vetro, o mascheraio.  Aggiusta le tue maschere al viso  ma pensa che sei vetro contro acciaio. </vt:lpstr>
      <vt:lpstr>Qui è l’opera, qui è il lavoro</vt:lpstr>
      <vt:lpstr>  al genio e al piacere</vt:lpstr>
      <vt:lpstr>tagliata riposa</vt:lpstr>
      <vt:lpstr>tre donne intorno al cor  mi son venute…</vt:lpstr>
      <vt:lpstr>delle due età …  quasi culla e quasi bara</vt:lpstr>
      <vt:lpstr>Tutti gli idoli adombrano il Dio vivo tutte le fedi attestan l’uomo eterno</vt:lpstr>
      <vt:lpstr>Tartaruga ingorda</vt:lpstr>
      <vt:lpstr>Ricorda di osare sempre</vt:lpstr>
      <vt:lpstr>Osare l’inosabile</vt:lpstr>
      <vt:lpstr>       Vivere ardendo e non bruciarsi mai Non sono guidato, guido </vt:lpstr>
      <vt:lpstr>Non piegare di un’ugna</vt:lpstr>
      <vt:lpstr>Neanche spezzata retrocede</vt:lpstr>
      <vt:lpstr>Eja, eja, alalà</vt:lpstr>
      <vt:lpstr>27 colonne dell’Arengo</vt:lpstr>
      <vt:lpstr>fermo ma non inerte</vt:lpstr>
      <vt:lpstr>Né più fermo né più fedele </vt:lpstr>
      <vt:lpstr>Possedere, non essere posseduto</vt:lpstr>
      <vt:lpstr>Curiosità</vt:lpstr>
      <vt:lpstr>Il parrozzo</vt:lpstr>
      <vt:lpstr>L’automobile è femmina!</vt:lpstr>
      <vt:lpstr>Pubblicità</vt:lpstr>
      <vt:lpstr>Pubblicità</vt:lpstr>
      <vt:lpstr>Pubblicità</vt:lpstr>
      <vt:lpstr>Curiosità</vt:lpstr>
      <vt:lpstr>D’Annunzio defenestrato</vt:lpstr>
      <vt:lpstr>Rapporto con fascismo </vt:lpstr>
      <vt:lpstr>Luoghi non visibili al pubblico </vt:lpstr>
      <vt:lpstr>IL VITTORIALE VISTO DAL CIELO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Vittoriale degli Italiani</dc:title>
  <dc:creator>UTENTE</dc:creator>
  <cp:lastModifiedBy>UTENTE</cp:lastModifiedBy>
  <cp:revision>109</cp:revision>
  <dcterms:created xsi:type="dcterms:W3CDTF">2019-03-24T16:55:01Z</dcterms:created>
  <dcterms:modified xsi:type="dcterms:W3CDTF">2019-04-05T16:42:05Z</dcterms:modified>
</cp:coreProperties>
</file>