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59" r:id="rId7"/>
    <p:sldId id="260" r:id="rId8"/>
    <p:sldId id="261" r:id="rId9"/>
    <p:sldId id="271" r:id="rId10"/>
    <p:sldId id="273" r:id="rId11"/>
    <p:sldId id="282" r:id="rId12"/>
    <p:sldId id="265" r:id="rId13"/>
    <p:sldId id="275" r:id="rId14"/>
    <p:sldId id="279" r:id="rId15"/>
    <p:sldId id="277" r:id="rId16"/>
    <p:sldId id="280" r:id="rId17"/>
    <p:sldId id="281" r:id="rId18"/>
    <p:sldId id="274" r:id="rId19"/>
    <p:sldId id="278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A91672E9-F426-4E24-AF84-65B22CBD9D34}">
          <p14:sldIdLst>
            <p14:sldId id="256"/>
            <p14:sldId id="257"/>
            <p14:sldId id="262"/>
            <p14:sldId id="263"/>
            <p14:sldId id="258"/>
            <p14:sldId id="259"/>
            <p14:sldId id="260"/>
            <p14:sldId id="261"/>
            <p14:sldId id="271"/>
            <p14:sldId id="273"/>
            <p14:sldId id="282"/>
            <p14:sldId id="265"/>
            <p14:sldId id="275"/>
            <p14:sldId id="279"/>
            <p14:sldId id="277"/>
            <p14:sldId id="280"/>
            <p14:sldId id="281"/>
            <p14:sldId id="274"/>
            <p14:sldId id="27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C90C0-2F59-4A32-AD47-387EBBDDC7AA}" type="datetimeFigureOut">
              <a:rPr lang="it-IT" smtClean="0"/>
              <a:t>07/04/2024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2B41-F0A7-4474-8BC0-D2175DC2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92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C90C0-2F59-4A32-AD47-387EBBDDC7AA}" type="datetimeFigureOut">
              <a:rPr lang="it-IT" smtClean="0"/>
              <a:t>07/04/2024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2B41-F0A7-4474-8BC0-D2175DC2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997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C90C0-2F59-4A32-AD47-387EBBDDC7AA}" type="datetimeFigureOut">
              <a:rPr lang="it-IT" smtClean="0"/>
              <a:t>07/04/2024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2B41-F0A7-4474-8BC0-D2175DC2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7884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C90C0-2F59-4A32-AD47-387EBBDDC7AA}" type="datetimeFigureOut">
              <a:rPr lang="it-IT" smtClean="0"/>
              <a:t>07/04/2024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2B41-F0A7-4474-8BC0-D2175DC2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4399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C90C0-2F59-4A32-AD47-387EBBDDC7AA}" type="datetimeFigureOut">
              <a:rPr lang="it-IT" smtClean="0"/>
              <a:t>07/04/2024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2B41-F0A7-4474-8BC0-D2175DC2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6714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C90C0-2F59-4A32-AD47-387EBBDDC7AA}" type="datetimeFigureOut">
              <a:rPr lang="it-IT" smtClean="0"/>
              <a:t>07/04/2024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2B41-F0A7-4474-8BC0-D2175DC2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5936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C90C0-2F59-4A32-AD47-387EBBDDC7AA}" type="datetimeFigureOut">
              <a:rPr lang="it-IT" smtClean="0"/>
              <a:t>07/04/2024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2B41-F0A7-4474-8BC0-D2175DC2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8214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C90C0-2F59-4A32-AD47-387EBBDDC7AA}" type="datetimeFigureOut">
              <a:rPr lang="it-IT" smtClean="0"/>
              <a:t>07/04/2024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2B41-F0A7-4474-8BC0-D2175DC2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5825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C90C0-2F59-4A32-AD47-387EBBDDC7AA}" type="datetimeFigureOut">
              <a:rPr lang="it-IT" smtClean="0"/>
              <a:t>07/04/2024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2B41-F0A7-4474-8BC0-D2175DC2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2740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C90C0-2F59-4A32-AD47-387EBBDDC7AA}" type="datetimeFigureOut">
              <a:rPr lang="it-IT" smtClean="0"/>
              <a:t>07/04/2024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2B41-F0A7-4474-8BC0-D2175DC2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84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C90C0-2F59-4A32-AD47-387EBBDDC7AA}" type="datetimeFigureOut">
              <a:rPr lang="it-IT" smtClean="0"/>
              <a:t>07/04/2024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82B41-F0A7-4474-8BC0-D2175DC2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4906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C90C0-2F59-4A32-AD47-387EBBDDC7AA}" type="datetimeFigureOut">
              <a:rPr lang="it-IT" smtClean="0"/>
              <a:t>07/04/2024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82B41-F0A7-4474-8BC0-D2175DC2CB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3743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/>
              <a:t/>
            </a:r>
            <a:br>
              <a:rPr lang="it-IT" b="1" dirty="0"/>
            </a:b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sz="4900" b="1" dirty="0" smtClean="0"/>
              <a:t>Come si legge una etichetta di vino?</a:t>
            </a: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sz="6700" b="1" dirty="0" smtClean="0">
                <a:solidFill>
                  <a:srgbClr val="FF0000"/>
                </a:solidFill>
              </a:rPr>
              <a:t>Quali sono le informazioni obbligatorie che devono essere scritte?</a:t>
            </a:r>
            <a:br>
              <a:rPr lang="it-IT" sz="6700" b="1" dirty="0" smtClean="0">
                <a:solidFill>
                  <a:srgbClr val="FF0000"/>
                </a:solidFill>
              </a:rPr>
            </a:br>
            <a:endParaRPr lang="it-IT" sz="6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487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it-IT" b="1" i="0" dirty="0" smtClean="0">
                <a:solidFill>
                  <a:srgbClr val="FF0000"/>
                </a:solidFill>
                <a:effectLst/>
                <a:latin typeface="Roboto"/>
              </a:rPr>
              <a:t>Sull’etichetta di ogni vino ci DEVONO essere:</a:t>
            </a:r>
          </a:p>
          <a:p>
            <a:pPr marL="0" indent="0" fontAlgn="base">
              <a:buNone/>
            </a:pPr>
            <a:endParaRPr lang="it-IT" b="0" i="0" dirty="0" smtClean="0">
              <a:solidFill>
                <a:srgbClr val="333333"/>
              </a:solidFill>
              <a:effectLst/>
              <a:latin typeface="Roboto"/>
            </a:endParaRPr>
          </a:p>
          <a:p>
            <a:pPr fontAlgn="base"/>
            <a:r>
              <a:rPr lang="it-IT" b="1" dirty="0">
                <a:solidFill>
                  <a:srgbClr val="333333"/>
                </a:solidFill>
                <a:latin typeface="Roboto"/>
              </a:rPr>
              <a:t>C</a:t>
            </a:r>
            <a:r>
              <a:rPr lang="it-IT" b="1" i="0" dirty="0" smtClean="0">
                <a:solidFill>
                  <a:srgbClr val="333333"/>
                </a:solidFill>
                <a:effectLst/>
                <a:latin typeface="Roboto"/>
              </a:rPr>
              <a:t>ategoria del prodotto</a:t>
            </a:r>
            <a:r>
              <a:rPr lang="it-IT" b="0" i="0" dirty="0" smtClean="0">
                <a:solidFill>
                  <a:srgbClr val="333333"/>
                </a:solidFill>
                <a:effectLst/>
                <a:latin typeface="Roboto"/>
              </a:rPr>
              <a:t> “vino” o la denominazione</a:t>
            </a:r>
          </a:p>
          <a:p>
            <a:pPr fontAlgn="base"/>
            <a:r>
              <a:rPr lang="it-IT" b="1" dirty="0" smtClean="0">
                <a:solidFill>
                  <a:srgbClr val="333333"/>
                </a:solidFill>
                <a:latin typeface="Roboto"/>
              </a:rPr>
              <a:t>Annata</a:t>
            </a:r>
            <a:r>
              <a:rPr lang="it-IT" dirty="0" smtClean="0">
                <a:solidFill>
                  <a:srgbClr val="333333"/>
                </a:solidFill>
                <a:latin typeface="Roboto"/>
              </a:rPr>
              <a:t> (per i </a:t>
            </a:r>
            <a:r>
              <a:rPr lang="it-IT" dirty="0" err="1" smtClean="0">
                <a:solidFill>
                  <a:srgbClr val="333333"/>
                </a:solidFill>
                <a:latin typeface="Roboto"/>
              </a:rPr>
              <a:t>dop</a:t>
            </a:r>
            <a:r>
              <a:rPr lang="it-IT" dirty="0" smtClean="0">
                <a:solidFill>
                  <a:srgbClr val="333333"/>
                </a:solidFill>
                <a:latin typeface="Roboto"/>
              </a:rPr>
              <a:t>)</a:t>
            </a:r>
            <a:r>
              <a:rPr lang="it-IT" b="0" i="0" dirty="0" smtClean="0">
                <a:solidFill>
                  <a:srgbClr val="333333"/>
                </a:solidFill>
                <a:effectLst/>
                <a:latin typeface="Roboto"/>
              </a:rPr>
              <a:t> </a:t>
            </a:r>
          </a:p>
          <a:p>
            <a:pPr fontAlgn="base"/>
            <a:r>
              <a:rPr lang="it-IT" b="1" i="0" dirty="0" smtClean="0">
                <a:solidFill>
                  <a:srgbClr val="333333"/>
                </a:solidFill>
                <a:effectLst/>
                <a:latin typeface="Roboto"/>
              </a:rPr>
              <a:t>Indicazione della provenienza</a:t>
            </a:r>
            <a:r>
              <a:rPr lang="it-IT" b="0" i="0" dirty="0" smtClean="0">
                <a:solidFill>
                  <a:srgbClr val="333333"/>
                </a:solidFill>
                <a:effectLst/>
                <a:latin typeface="Roboto"/>
              </a:rPr>
              <a:t>: indicazione dell’origine (stato membro) PRODOTTO IN ITALIA</a:t>
            </a:r>
          </a:p>
          <a:p>
            <a:pPr fontAlgn="base"/>
            <a:r>
              <a:rPr lang="it-IT" b="1" i="0" dirty="0" smtClean="0">
                <a:solidFill>
                  <a:srgbClr val="333333"/>
                </a:solidFill>
                <a:effectLst/>
                <a:latin typeface="Roboto"/>
              </a:rPr>
              <a:t>Titolo </a:t>
            </a:r>
            <a:r>
              <a:rPr lang="it-IT" b="1" i="0" dirty="0" err="1" smtClean="0">
                <a:solidFill>
                  <a:srgbClr val="333333"/>
                </a:solidFill>
                <a:effectLst/>
                <a:latin typeface="Roboto"/>
              </a:rPr>
              <a:t>alcolometrico</a:t>
            </a:r>
            <a:r>
              <a:rPr lang="it-IT" b="1" i="0" dirty="0" smtClean="0">
                <a:solidFill>
                  <a:srgbClr val="333333"/>
                </a:solidFill>
                <a:effectLst/>
                <a:latin typeface="Roboto"/>
              </a:rPr>
              <a:t> volumico effettivo</a:t>
            </a:r>
            <a:r>
              <a:rPr lang="it-IT" b="0" i="0" dirty="0" smtClean="0">
                <a:solidFill>
                  <a:srgbClr val="333333"/>
                </a:solidFill>
                <a:effectLst/>
                <a:latin typeface="Roboto"/>
              </a:rPr>
              <a:t> (tolleranza del valore 0,5% vol.).</a:t>
            </a:r>
          </a:p>
          <a:p>
            <a:pPr fontAlgn="base"/>
            <a:r>
              <a:rPr lang="it-IT" b="1" i="0" dirty="0" smtClean="0">
                <a:solidFill>
                  <a:srgbClr val="333333"/>
                </a:solidFill>
                <a:effectLst/>
                <a:latin typeface="Roboto"/>
              </a:rPr>
              <a:t>Tenore zuccherino per gli spumanti </a:t>
            </a:r>
            <a:r>
              <a:rPr lang="it-IT" i="0" dirty="0" smtClean="0">
                <a:solidFill>
                  <a:srgbClr val="333333"/>
                </a:solidFill>
                <a:effectLst/>
                <a:latin typeface="Roboto"/>
              </a:rPr>
              <a:t>(brut, Extra brut)</a:t>
            </a:r>
          </a:p>
          <a:p>
            <a:pPr fontAlgn="base"/>
            <a:r>
              <a:rPr lang="it-IT" b="1" i="0" dirty="0" smtClean="0">
                <a:solidFill>
                  <a:srgbClr val="333333"/>
                </a:solidFill>
                <a:effectLst/>
                <a:latin typeface="Roboto"/>
              </a:rPr>
              <a:t>Volume di recipiente</a:t>
            </a:r>
            <a:endParaRPr lang="it-IT" b="0" i="0" dirty="0" smtClean="0">
              <a:solidFill>
                <a:srgbClr val="333333"/>
              </a:solidFill>
              <a:effectLst/>
              <a:latin typeface="Roboto"/>
            </a:endParaRPr>
          </a:p>
          <a:p>
            <a:pPr fontAlgn="base"/>
            <a:r>
              <a:rPr lang="it-IT" b="1" i="0" dirty="0" smtClean="0">
                <a:solidFill>
                  <a:srgbClr val="333333"/>
                </a:solidFill>
                <a:effectLst/>
                <a:latin typeface="Roboto"/>
              </a:rPr>
              <a:t>Sede e nome dell’Imbottigliatore </a:t>
            </a:r>
            <a:r>
              <a:rPr lang="it-IT" b="0" i="0" dirty="0" smtClean="0">
                <a:solidFill>
                  <a:srgbClr val="333333"/>
                </a:solidFill>
                <a:effectLst/>
                <a:latin typeface="Roboto"/>
              </a:rPr>
              <a:t> </a:t>
            </a:r>
          </a:p>
          <a:p>
            <a:pPr fontAlgn="base"/>
            <a:r>
              <a:rPr lang="it-IT" b="1" i="0" dirty="0" smtClean="0">
                <a:solidFill>
                  <a:srgbClr val="333333"/>
                </a:solidFill>
                <a:effectLst/>
                <a:latin typeface="Roboto"/>
              </a:rPr>
              <a:t>Indicazione del numero di lotto della partita</a:t>
            </a:r>
            <a:r>
              <a:rPr lang="it-IT" b="0" i="0" dirty="0" smtClean="0">
                <a:solidFill>
                  <a:srgbClr val="333333"/>
                </a:solidFill>
                <a:effectLst/>
                <a:latin typeface="Roboto"/>
              </a:rPr>
              <a:t>.</a:t>
            </a:r>
          </a:p>
          <a:p>
            <a:pPr fontAlgn="base"/>
            <a:r>
              <a:rPr lang="it-IT" b="1" i="0" dirty="0" smtClean="0">
                <a:solidFill>
                  <a:srgbClr val="333333"/>
                </a:solidFill>
                <a:effectLst/>
                <a:latin typeface="Roboto"/>
              </a:rPr>
              <a:t>Indicazioni relative alla presenza di allergeni.</a:t>
            </a:r>
          </a:p>
          <a:p>
            <a:pPr fontAlgn="base"/>
            <a:r>
              <a:rPr lang="it-IT" b="1" dirty="0" smtClean="0">
                <a:solidFill>
                  <a:srgbClr val="333333"/>
                </a:solidFill>
                <a:latin typeface="Roboto"/>
              </a:rPr>
              <a:t>I codici di smaltimento </a:t>
            </a:r>
            <a:r>
              <a:rPr lang="it-IT" dirty="0" smtClean="0">
                <a:solidFill>
                  <a:srgbClr val="333333"/>
                </a:solidFill>
                <a:latin typeface="Roboto"/>
              </a:rPr>
              <a:t>(la raccolta differenziata)</a:t>
            </a:r>
            <a:endParaRPr lang="it-IT" i="0" dirty="0" smtClean="0">
              <a:solidFill>
                <a:srgbClr val="333333"/>
              </a:solidFill>
              <a:effectLst/>
              <a:latin typeface="Roboto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66734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404664"/>
            <a:ext cx="5544616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4619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69" y="22527"/>
            <a:ext cx="8892480" cy="6889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8323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453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85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6028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67950" cy="715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439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458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tangolo 1"/>
          <p:cNvSpPr/>
          <p:nvPr/>
        </p:nvSpPr>
        <p:spPr>
          <a:xfrm>
            <a:off x="2232248" y="4941168"/>
            <a:ext cx="4572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b="1" dirty="0" smtClean="0"/>
              <a:t>In Italia attualmente ci sono:</a:t>
            </a:r>
            <a:br>
              <a:rPr lang="it-IT" sz="2400" b="1" dirty="0" smtClean="0"/>
            </a:br>
            <a:r>
              <a:rPr lang="it-IT" sz="2400" b="1" dirty="0" smtClean="0">
                <a:solidFill>
                  <a:srgbClr val="002060"/>
                </a:solidFill>
              </a:rPr>
              <a:t>71 DOCG</a:t>
            </a:r>
            <a:br>
              <a:rPr lang="it-IT" sz="2400" b="1" dirty="0" smtClean="0">
                <a:solidFill>
                  <a:srgbClr val="002060"/>
                </a:solidFill>
              </a:rPr>
            </a:br>
            <a:r>
              <a:rPr lang="it-IT" sz="2400" b="1" dirty="0" smtClean="0">
                <a:solidFill>
                  <a:srgbClr val="002060"/>
                </a:solidFill>
              </a:rPr>
              <a:t>341 DOC</a:t>
            </a:r>
            <a:br>
              <a:rPr lang="it-IT" sz="2400" b="1" dirty="0" smtClean="0">
                <a:solidFill>
                  <a:srgbClr val="002060"/>
                </a:solidFill>
              </a:rPr>
            </a:br>
            <a:r>
              <a:rPr lang="it-IT" sz="2400" b="1" dirty="0" smtClean="0">
                <a:solidFill>
                  <a:srgbClr val="002060"/>
                </a:solidFill>
              </a:rPr>
              <a:t>118 IGT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3462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07704" y="116632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>
                <a:solidFill>
                  <a:srgbClr val="FF0000"/>
                </a:solidFill>
              </a:rPr>
              <a:t>Alcuni termini  specifici: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sz="half" idx="2"/>
          </p:nvPr>
        </p:nvSpPr>
        <p:spPr>
          <a:xfrm>
            <a:off x="1835696" y="1484784"/>
            <a:ext cx="6480720" cy="804862"/>
          </a:xfrm>
        </p:spPr>
        <p:txBody>
          <a:bodyPr>
            <a:normAutofit/>
          </a:bodyPr>
          <a:lstStyle/>
          <a:p>
            <a:r>
              <a:rPr lang="it-IT" sz="2000" b="1" dirty="0" smtClean="0"/>
              <a:t>LA VITE                                                               Il GRAPPOLO</a:t>
            </a:r>
            <a:endParaRPr lang="it-IT" sz="2000" b="1" dirty="0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30500"/>
            <a:ext cx="3097213" cy="412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30500"/>
            <a:ext cx="4948168" cy="350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7336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it-IT" dirty="0" smtClean="0"/>
              <a:t>La vinificazione 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72113" y="4221089"/>
            <a:ext cx="8614687" cy="72008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 smtClean="0"/>
              <a:t>   PIGIATURA                           DIRASPATURA                     PRESSATURA</a:t>
            </a:r>
          </a:p>
          <a:p>
            <a:pPr marL="0" indent="0">
              <a:buNone/>
            </a:pPr>
            <a:r>
              <a:rPr lang="it-IT" dirty="0" smtClean="0"/>
              <a:t>(pigiare, schiacciare)             (togliere il raspo)                   (spremere)</a:t>
            </a:r>
            <a:endParaRPr lang="it-IT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1124744"/>
            <a:ext cx="5095875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964744"/>
            <a:ext cx="2088232" cy="187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964744"/>
            <a:ext cx="2229684" cy="180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964744"/>
            <a:ext cx="1892338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58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0364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55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Classificazione dei vini</a:t>
            </a:r>
            <a:endParaRPr lang="it-IT" sz="36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8914216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121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qualità del vi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8964488" cy="658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92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559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zone gustative della lingua</a:t>
            </a:r>
            <a:endParaRPr lang="it-IT" dirty="0"/>
          </a:p>
        </p:txBody>
      </p:sp>
      <p:pic>
        <p:nvPicPr>
          <p:cNvPr id="17410" name="Picture 2" descr="Assaggio del vino: le nozioni fondamentali per l'esame gustativ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16832"/>
            <a:ext cx="4005064" cy="486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405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788024" y="274638"/>
            <a:ext cx="3898776" cy="1282154"/>
          </a:xfrm>
        </p:spPr>
        <p:txBody>
          <a:bodyPr>
            <a:normAutofit/>
          </a:bodyPr>
          <a:lstStyle/>
          <a:p>
            <a:r>
              <a:rPr lang="it-IT" sz="2000" b="1" dirty="0" smtClean="0">
                <a:solidFill>
                  <a:srgbClr val="C00000"/>
                </a:solidFill>
              </a:rPr>
              <a:t>Degustazione spumante e breve spiegazione dei 2 metodi</a:t>
            </a:r>
            <a:endParaRPr lang="it-IT" sz="2000" b="1" dirty="0">
              <a:solidFill>
                <a:srgbClr val="C00000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3245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05064"/>
            <a:ext cx="3166287" cy="2109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8682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069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71296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0013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64088" y="274638"/>
            <a:ext cx="3322712" cy="3010346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C00000"/>
                </a:solidFill>
              </a:rPr>
              <a:t>Brevemente alcuni termini durante le </a:t>
            </a:r>
            <a:br>
              <a:rPr lang="it-IT" b="1" dirty="0" smtClean="0">
                <a:solidFill>
                  <a:srgbClr val="C00000"/>
                </a:solidFill>
              </a:rPr>
            </a:br>
            <a:r>
              <a:rPr lang="it-IT" b="1" dirty="0" smtClean="0">
                <a:solidFill>
                  <a:srgbClr val="C00000"/>
                </a:solidFill>
              </a:rPr>
              <a:t>degustazione</a:t>
            </a:r>
            <a:br>
              <a:rPr lang="it-IT" b="1" dirty="0" smtClean="0">
                <a:solidFill>
                  <a:srgbClr val="C00000"/>
                </a:solidFill>
              </a:rPr>
            </a:br>
            <a:r>
              <a:rPr lang="it-IT" b="1" dirty="0" smtClean="0">
                <a:solidFill>
                  <a:srgbClr val="C00000"/>
                </a:solidFill>
              </a:rPr>
              <a:t>del rosso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64088" cy="677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40101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65</Words>
  <Application>Microsoft Office PowerPoint</Application>
  <PresentationFormat>Presentazione su schermo (4:3)</PresentationFormat>
  <Paragraphs>23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Tema di Office</vt:lpstr>
      <vt:lpstr>   Come si legge una etichetta di vino?  Quali sono le informazioni obbligatorie che devono essere scritte?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Alcuni termini  specifici:</vt:lpstr>
      <vt:lpstr>La vinificazione </vt:lpstr>
      <vt:lpstr>Presentazione standard di PowerPoint</vt:lpstr>
      <vt:lpstr>Classificazione dei vini</vt:lpstr>
      <vt:lpstr>Presentazione standard di PowerPoint</vt:lpstr>
      <vt:lpstr>Presentazione standard di PowerPoint</vt:lpstr>
      <vt:lpstr>Le zone gustative della lingua</vt:lpstr>
      <vt:lpstr>Degustazione spumante e breve spiegazione dei 2 metodi</vt:lpstr>
      <vt:lpstr>Presentazione standard di PowerPoint</vt:lpstr>
      <vt:lpstr>Presentazione standard di PowerPoint</vt:lpstr>
      <vt:lpstr>Brevemente alcuni termini durante le  degustazione del rosso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si legge una etichetta di vino?    Quali sono le informazioni obbligatorie che devono essere scritte?</dc:title>
  <dc:creator>PC HP</dc:creator>
  <cp:lastModifiedBy>PC HP</cp:lastModifiedBy>
  <cp:revision>23</cp:revision>
  <dcterms:created xsi:type="dcterms:W3CDTF">2024-04-07T15:56:29Z</dcterms:created>
  <dcterms:modified xsi:type="dcterms:W3CDTF">2024-04-07T20:20:48Z</dcterms:modified>
</cp:coreProperties>
</file>